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42"/>
  </p:notesMasterIdLst>
  <p:sldIdLst>
    <p:sldId id="256" r:id="rId3"/>
    <p:sldId id="259" r:id="rId4"/>
    <p:sldId id="260" r:id="rId5"/>
    <p:sldId id="334" r:id="rId6"/>
    <p:sldId id="335" r:id="rId7"/>
    <p:sldId id="336" r:id="rId8"/>
    <p:sldId id="337" r:id="rId9"/>
    <p:sldId id="338" r:id="rId10"/>
    <p:sldId id="339" r:id="rId11"/>
    <p:sldId id="340" r:id="rId12"/>
    <p:sldId id="323" r:id="rId13"/>
    <p:sldId id="304" r:id="rId14"/>
    <p:sldId id="276" r:id="rId15"/>
    <p:sldId id="306" r:id="rId16"/>
    <p:sldId id="307" r:id="rId17"/>
    <p:sldId id="305" r:id="rId18"/>
    <p:sldId id="309" r:id="rId19"/>
    <p:sldId id="324" r:id="rId20"/>
    <p:sldId id="310" r:id="rId21"/>
    <p:sldId id="315" r:id="rId22"/>
    <p:sldId id="280" r:id="rId23"/>
    <p:sldId id="283" r:id="rId24"/>
    <p:sldId id="284" r:id="rId25"/>
    <p:sldId id="293" r:id="rId26"/>
    <p:sldId id="294" r:id="rId27"/>
    <p:sldId id="295" r:id="rId28"/>
    <p:sldId id="296" r:id="rId29"/>
    <p:sldId id="297" r:id="rId30"/>
    <p:sldId id="298" r:id="rId31"/>
    <p:sldId id="299" r:id="rId32"/>
    <p:sldId id="326" r:id="rId33"/>
    <p:sldId id="327" r:id="rId34"/>
    <p:sldId id="328" r:id="rId35"/>
    <p:sldId id="329" r:id="rId36"/>
    <p:sldId id="330" r:id="rId37"/>
    <p:sldId id="331" r:id="rId38"/>
    <p:sldId id="332" r:id="rId39"/>
    <p:sldId id="333" r:id="rId40"/>
    <p:sldId id="32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70" autoAdjust="0"/>
  </p:normalViewPr>
  <p:slideViewPr>
    <p:cSldViewPr>
      <p:cViewPr varScale="1">
        <p:scale>
          <a:sx n="67" d="100"/>
          <a:sy n="67" d="100"/>
        </p:scale>
        <p:origin x="-102" y="-83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4A0E2E-1181-417E-9DB6-77145AAA90C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CA"/>
        </a:p>
      </dgm:t>
    </dgm:pt>
    <dgm:pt modelId="{7B0C265E-3D3D-4E9B-A061-240768B6DB54}">
      <dgm:prSet phldrT="[Text]" phldr="1"/>
      <dgm:spPr/>
      <dgm:t>
        <a:bodyPr/>
        <a:lstStyle/>
        <a:p>
          <a:endParaRPr lang="en-CA" dirty="0"/>
        </a:p>
      </dgm:t>
    </dgm:pt>
    <dgm:pt modelId="{7BBC1E4D-BA40-4B55-B64C-3AF41CB1AE01}" type="parTrans" cxnId="{45234DEB-6BCF-4393-9CEC-6A50DECD1437}">
      <dgm:prSet/>
      <dgm:spPr/>
      <dgm:t>
        <a:bodyPr/>
        <a:lstStyle/>
        <a:p>
          <a:endParaRPr lang="en-CA"/>
        </a:p>
      </dgm:t>
    </dgm:pt>
    <dgm:pt modelId="{67D2D3B3-B52D-474C-88CC-A64C83E0F465}" type="sibTrans" cxnId="{45234DEB-6BCF-4393-9CEC-6A50DECD1437}">
      <dgm:prSet/>
      <dgm:spPr/>
      <dgm:t>
        <a:bodyPr/>
        <a:lstStyle/>
        <a:p>
          <a:endParaRPr lang="en-CA"/>
        </a:p>
      </dgm:t>
    </dgm:pt>
    <dgm:pt modelId="{7A3F3BFB-F40C-41EC-A01F-B76DCB09A83F}">
      <dgm:prSet phldrT="[Text]"/>
      <dgm:spPr/>
      <dgm:t>
        <a:bodyPr/>
        <a:lstStyle/>
        <a:p>
          <a:r>
            <a:rPr lang="en-CA" dirty="0" smtClean="0"/>
            <a:t>Moratorium on sponsorship of parents and grandparents and creation of “super visa”</a:t>
          </a:r>
          <a:endParaRPr lang="en-CA" dirty="0"/>
        </a:p>
      </dgm:t>
    </dgm:pt>
    <dgm:pt modelId="{BBB04B92-AB11-4527-BFF4-883DA22B29DD}" type="parTrans" cxnId="{8C307102-8050-4E74-9BCE-52B276792786}">
      <dgm:prSet/>
      <dgm:spPr/>
      <dgm:t>
        <a:bodyPr/>
        <a:lstStyle/>
        <a:p>
          <a:endParaRPr lang="en-CA"/>
        </a:p>
      </dgm:t>
    </dgm:pt>
    <dgm:pt modelId="{C2105B08-C248-495D-9261-E8469F6B2E08}" type="sibTrans" cxnId="{8C307102-8050-4E74-9BCE-52B276792786}">
      <dgm:prSet/>
      <dgm:spPr/>
      <dgm:t>
        <a:bodyPr/>
        <a:lstStyle/>
        <a:p>
          <a:endParaRPr lang="en-CA"/>
        </a:p>
      </dgm:t>
    </dgm:pt>
    <dgm:pt modelId="{53D6377E-19A1-487E-B032-684A8372C21A}">
      <dgm:prSet phldrT="[Text]"/>
      <dgm:spPr/>
      <dgm:t>
        <a:bodyPr/>
        <a:lstStyle/>
        <a:p>
          <a:r>
            <a:rPr lang="en-CA" dirty="0" smtClean="0"/>
            <a:t>Limiting new Foreign Skilled Worker applicants to those with arranged employment, in specified occupation, or already here as student or TFW</a:t>
          </a:r>
          <a:endParaRPr lang="en-CA" dirty="0"/>
        </a:p>
      </dgm:t>
    </dgm:pt>
    <dgm:pt modelId="{31AF70AF-84C4-47D4-A289-5D930426F6D6}" type="parTrans" cxnId="{66B391A6-A994-4079-BD76-0A1A5C7BA310}">
      <dgm:prSet/>
      <dgm:spPr/>
      <dgm:t>
        <a:bodyPr/>
        <a:lstStyle/>
        <a:p>
          <a:endParaRPr lang="en-CA"/>
        </a:p>
      </dgm:t>
    </dgm:pt>
    <dgm:pt modelId="{CA0CDE93-25EF-43DD-8AC2-B204C43007EB}" type="sibTrans" cxnId="{66B391A6-A994-4079-BD76-0A1A5C7BA310}">
      <dgm:prSet/>
      <dgm:spPr/>
      <dgm:t>
        <a:bodyPr/>
        <a:lstStyle/>
        <a:p>
          <a:endParaRPr lang="en-CA"/>
        </a:p>
      </dgm:t>
    </dgm:pt>
    <dgm:pt modelId="{8BF70238-0669-4262-AA8D-83CF16BAB5F7}">
      <dgm:prSet phldrT="[Text]"/>
      <dgm:spPr/>
      <dgm:t>
        <a:bodyPr/>
        <a:lstStyle/>
        <a:p>
          <a:r>
            <a:rPr lang="en-CA" dirty="0" smtClean="0"/>
            <a:t>Caps on numbers of FSW applications that will be processed in total and for each occupation annually</a:t>
          </a:r>
          <a:endParaRPr lang="en-CA" dirty="0"/>
        </a:p>
      </dgm:t>
    </dgm:pt>
    <dgm:pt modelId="{D5036F5F-B0BA-45B9-89BF-83FD18E5588C}" type="parTrans" cxnId="{79945448-5DEE-499B-9C61-8737F5380E1B}">
      <dgm:prSet/>
      <dgm:spPr/>
      <dgm:t>
        <a:bodyPr/>
        <a:lstStyle/>
        <a:p>
          <a:endParaRPr lang="en-CA"/>
        </a:p>
      </dgm:t>
    </dgm:pt>
    <dgm:pt modelId="{14DAA296-F16C-4224-97C8-CFE8A15A840B}" type="sibTrans" cxnId="{79945448-5DEE-499B-9C61-8737F5380E1B}">
      <dgm:prSet/>
      <dgm:spPr/>
      <dgm:t>
        <a:bodyPr/>
        <a:lstStyle/>
        <a:p>
          <a:endParaRPr lang="en-CA"/>
        </a:p>
      </dgm:t>
    </dgm:pt>
    <dgm:pt modelId="{8DBC0044-C19C-4B88-9608-DD1F8B95B4A8}">
      <dgm:prSet phldrT="[Text]"/>
      <dgm:spPr/>
      <dgm:t>
        <a:bodyPr/>
        <a:lstStyle/>
        <a:p>
          <a:r>
            <a:rPr lang="en-CA" dirty="0" smtClean="0"/>
            <a:t>Mandatory language testing for principal applicants in the FSW program and Canadian Experience Class</a:t>
          </a:r>
          <a:endParaRPr lang="en-CA" dirty="0"/>
        </a:p>
      </dgm:t>
    </dgm:pt>
    <dgm:pt modelId="{FE68A33A-7FAA-4E73-85BB-E57376E24FFA}" type="parTrans" cxnId="{EB04DF55-BFA0-488E-8D10-3CD9256779C2}">
      <dgm:prSet/>
      <dgm:spPr/>
      <dgm:t>
        <a:bodyPr/>
        <a:lstStyle/>
        <a:p>
          <a:endParaRPr lang="en-CA"/>
        </a:p>
      </dgm:t>
    </dgm:pt>
    <dgm:pt modelId="{5FA757C9-8DE1-453B-9401-0DB27D1CD6FA}" type="sibTrans" cxnId="{EB04DF55-BFA0-488E-8D10-3CD9256779C2}">
      <dgm:prSet/>
      <dgm:spPr/>
      <dgm:t>
        <a:bodyPr/>
        <a:lstStyle/>
        <a:p>
          <a:endParaRPr lang="en-CA"/>
        </a:p>
      </dgm:t>
    </dgm:pt>
    <dgm:pt modelId="{3D3BF901-C55F-4EA1-8D95-F2624EA1EA76}">
      <dgm:prSet phldrT="[Text]" phldr="1"/>
      <dgm:spPr/>
      <dgm:t>
        <a:bodyPr/>
        <a:lstStyle/>
        <a:p>
          <a:endParaRPr lang="en-CA" dirty="0"/>
        </a:p>
      </dgm:t>
    </dgm:pt>
    <dgm:pt modelId="{ABFDAC7E-02DB-4B1C-A4A9-1F3CDB3091FE}" type="parTrans" cxnId="{6615344F-B207-4B2C-A7E3-B7CD19A8A6EC}">
      <dgm:prSet/>
      <dgm:spPr/>
      <dgm:t>
        <a:bodyPr/>
        <a:lstStyle/>
        <a:p>
          <a:endParaRPr lang="en-CA"/>
        </a:p>
      </dgm:t>
    </dgm:pt>
    <dgm:pt modelId="{0ABA305A-11BD-4F60-8EE0-BBFB1C185C26}" type="sibTrans" cxnId="{6615344F-B207-4B2C-A7E3-B7CD19A8A6EC}">
      <dgm:prSet/>
      <dgm:spPr/>
      <dgm:t>
        <a:bodyPr/>
        <a:lstStyle/>
        <a:p>
          <a:endParaRPr lang="en-CA"/>
        </a:p>
      </dgm:t>
    </dgm:pt>
    <dgm:pt modelId="{3C9A2D8C-CA81-4DF6-92D8-49FA60F94846}">
      <dgm:prSet phldrT="[Text]"/>
      <dgm:spPr/>
      <dgm:t>
        <a:bodyPr/>
        <a:lstStyle/>
        <a:p>
          <a:r>
            <a:rPr lang="en-CA" dirty="0" smtClean="0"/>
            <a:t>Moratoriums on new applications from Immigrant Investors and Entrepreneur </a:t>
          </a:r>
          <a:endParaRPr lang="en-CA" dirty="0"/>
        </a:p>
      </dgm:t>
    </dgm:pt>
    <dgm:pt modelId="{1247D9F5-25F5-4C7E-896C-7825BABB3CC9}" type="parTrans" cxnId="{60066A32-90FE-4228-838F-904FAA5ECE18}">
      <dgm:prSet/>
      <dgm:spPr/>
      <dgm:t>
        <a:bodyPr/>
        <a:lstStyle/>
        <a:p>
          <a:endParaRPr lang="en-CA"/>
        </a:p>
      </dgm:t>
    </dgm:pt>
    <dgm:pt modelId="{457AF441-1550-4102-B381-234A7FA897D9}" type="sibTrans" cxnId="{60066A32-90FE-4228-838F-904FAA5ECE18}">
      <dgm:prSet/>
      <dgm:spPr/>
      <dgm:t>
        <a:bodyPr/>
        <a:lstStyle/>
        <a:p>
          <a:endParaRPr lang="en-CA"/>
        </a:p>
      </dgm:t>
    </dgm:pt>
    <dgm:pt modelId="{AE378183-9CCC-4770-837D-29F614160990}">
      <dgm:prSet phldrT="[Text]"/>
      <dgm:spPr/>
      <dgm:t>
        <a:bodyPr/>
        <a:lstStyle/>
        <a:p>
          <a:r>
            <a:rPr lang="en-CA" dirty="0" smtClean="0"/>
            <a:t>New eligibility stream for international PhD students</a:t>
          </a:r>
          <a:endParaRPr lang="en-CA" dirty="0"/>
        </a:p>
      </dgm:t>
    </dgm:pt>
    <dgm:pt modelId="{3811F813-93CF-4F76-9D8F-7F12D38FFB88}" type="parTrans" cxnId="{BA02DC8C-21CD-4405-B850-24B4F83594BC}">
      <dgm:prSet/>
      <dgm:spPr/>
      <dgm:t>
        <a:bodyPr/>
        <a:lstStyle/>
        <a:p>
          <a:endParaRPr lang="en-CA"/>
        </a:p>
      </dgm:t>
    </dgm:pt>
    <dgm:pt modelId="{96D5DE84-1140-4638-95CB-FFC5ACF3590B}" type="sibTrans" cxnId="{BA02DC8C-21CD-4405-B850-24B4F83594BC}">
      <dgm:prSet/>
      <dgm:spPr/>
      <dgm:t>
        <a:bodyPr/>
        <a:lstStyle/>
        <a:p>
          <a:endParaRPr lang="en-CA"/>
        </a:p>
      </dgm:t>
    </dgm:pt>
    <dgm:pt modelId="{4B19E8DA-4F04-40FC-BDC3-D978BDFFECF7}">
      <dgm:prSet phldrT="[Text]" phldr="1"/>
      <dgm:spPr/>
      <dgm:t>
        <a:bodyPr/>
        <a:lstStyle/>
        <a:p>
          <a:endParaRPr lang="en-CA" dirty="0"/>
        </a:p>
      </dgm:t>
    </dgm:pt>
    <dgm:pt modelId="{9E57F6A5-23BE-4034-A986-183692CEEB84}" type="sibTrans" cxnId="{C6B10C91-038D-4BF8-BFBD-BB66C8C02E54}">
      <dgm:prSet/>
      <dgm:spPr/>
      <dgm:t>
        <a:bodyPr/>
        <a:lstStyle/>
        <a:p>
          <a:endParaRPr lang="en-CA"/>
        </a:p>
      </dgm:t>
    </dgm:pt>
    <dgm:pt modelId="{1185871C-22E0-4279-8ED6-8EF5D5737768}" type="parTrans" cxnId="{C6B10C91-038D-4BF8-BFBD-BB66C8C02E54}">
      <dgm:prSet/>
      <dgm:spPr/>
      <dgm:t>
        <a:bodyPr/>
        <a:lstStyle/>
        <a:p>
          <a:endParaRPr lang="en-CA"/>
        </a:p>
      </dgm:t>
    </dgm:pt>
    <dgm:pt modelId="{21328BEC-3CCA-40EA-A730-7FC06D4E482F}" type="pres">
      <dgm:prSet presAssocID="{214A0E2E-1181-417E-9DB6-77145AAA90C3}" presName="linearFlow" presStyleCnt="0">
        <dgm:presLayoutVars>
          <dgm:dir/>
          <dgm:animLvl val="lvl"/>
          <dgm:resizeHandles val="exact"/>
        </dgm:presLayoutVars>
      </dgm:prSet>
      <dgm:spPr/>
      <dgm:t>
        <a:bodyPr/>
        <a:lstStyle/>
        <a:p>
          <a:endParaRPr lang="en-CA"/>
        </a:p>
      </dgm:t>
    </dgm:pt>
    <dgm:pt modelId="{9A1E2B5A-64CD-4EA6-B329-EF20A33F4B14}" type="pres">
      <dgm:prSet presAssocID="{7B0C265E-3D3D-4E9B-A061-240768B6DB54}" presName="composite" presStyleCnt="0"/>
      <dgm:spPr/>
    </dgm:pt>
    <dgm:pt modelId="{DC58408C-9156-49F3-B0C4-8CACB8912A60}" type="pres">
      <dgm:prSet presAssocID="{7B0C265E-3D3D-4E9B-A061-240768B6DB54}" presName="parentText" presStyleLbl="alignNode1" presStyleIdx="0" presStyleCnt="3">
        <dgm:presLayoutVars>
          <dgm:chMax val="1"/>
          <dgm:bulletEnabled val="1"/>
        </dgm:presLayoutVars>
      </dgm:prSet>
      <dgm:spPr/>
      <dgm:t>
        <a:bodyPr/>
        <a:lstStyle/>
        <a:p>
          <a:endParaRPr lang="en-CA"/>
        </a:p>
      </dgm:t>
    </dgm:pt>
    <dgm:pt modelId="{218C938C-62D8-44D8-86E3-308CD2F59948}" type="pres">
      <dgm:prSet presAssocID="{7B0C265E-3D3D-4E9B-A061-240768B6DB54}" presName="descendantText" presStyleLbl="alignAcc1" presStyleIdx="0" presStyleCnt="3">
        <dgm:presLayoutVars>
          <dgm:bulletEnabled val="1"/>
        </dgm:presLayoutVars>
      </dgm:prSet>
      <dgm:spPr/>
      <dgm:t>
        <a:bodyPr/>
        <a:lstStyle/>
        <a:p>
          <a:endParaRPr lang="en-CA"/>
        </a:p>
      </dgm:t>
    </dgm:pt>
    <dgm:pt modelId="{0265D032-1901-4BCE-B820-C1593C9A5F56}" type="pres">
      <dgm:prSet presAssocID="{67D2D3B3-B52D-474C-88CC-A64C83E0F465}" presName="sp" presStyleCnt="0"/>
      <dgm:spPr/>
    </dgm:pt>
    <dgm:pt modelId="{908A71B8-B288-4CC6-BDDC-73D1B3377966}" type="pres">
      <dgm:prSet presAssocID="{4B19E8DA-4F04-40FC-BDC3-D978BDFFECF7}" presName="composite" presStyleCnt="0"/>
      <dgm:spPr/>
    </dgm:pt>
    <dgm:pt modelId="{33ED0D0B-1CE0-46E9-8B3D-5F37DF9E66C2}" type="pres">
      <dgm:prSet presAssocID="{4B19E8DA-4F04-40FC-BDC3-D978BDFFECF7}" presName="parentText" presStyleLbl="alignNode1" presStyleIdx="1" presStyleCnt="3">
        <dgm:presLayoutVars>
          <dgm:chMax val="1"/>
          <dgm:bulletEnabled val="1"/>
        </dgm:presLayoutVars>
      </dgm:prSet>
      <dgm:spPr/>
      <dgm:t>
        <a:bodyPr/>
        <a:lstStyle/>
        <a:p>
          <a:endParaRPr lang="en-CA"/>
        </a:p>
      </dgm:t>
    </dgm:pt>
    <dgm:pt modelId="{5FD284D4-B8BC-4D97-9983-F61F3B377694}" type="pres">
      <dgm:prSet presAssocID="{4B19E8DA-4F04-40FC-BDC3-D978BDFFECF7}" presName="descendantText" presStyleLbl="alignAcc1" presStyleIdx="1" presStyleCnt="3">
        <dgm:presLayoutVars>
          <dgm:bulletEnabled val="1"/>
        </dgm:presLayoutVars>
      </dgm:prSet>
      <dgm:spPr/>
      <dgm:t>
        <a:bodyPr/>
        <a:lstStyle/>
        <a:p>
          <a:endParaRPr lang="en-CA"/>
        </a:p>
      </dgm:t>
    </dgm:pt>
    <dgm:pt modelId="{83725768-0C5A-42CC-BA7A-CFD4E289B6F6}" type="pres">
      <dgm:prSet presAssocID="{9E57F6A5-23BE-4034-A986-183692CEEB84}" presName="sp" presStyleCnt="0"/>
      <dgm:spPr/>
    </dgm:pt>
    <dgm:pt modelId="{C7FD1721-EE22-413A-96E9-625EEBB02A93}" type="pres">
      <dgm:prSet presAssocID="{3D3BF901-C55F-4EA1-8D95-F2624EA1EA76}" presName="composite" presStyleCnt="0"/>
      <dgm:spPr/>
    </dgm:pt>
    <dgm:pt modelId="{F9D6E40D-F27D-4013-A145-D24730B0C490}" type="pres">
      <dgm:prSet presAssocID="{3D3BF901-C55F-4EA1-8D95-F2624EA1EA76}" presName="parentText" presStyleLbl="alignNode1" presStyleIdx="2" presStyleCnt="3">
        <dgm:presLayoutVars>
          <dgm:chMax val="1"/>
          <dgm:bulletEnabled val="1"/>
        </dgm:presLayoutVars>
      </dgm:prSet>
      <dgm:spPr/>
      <dgm:t>
        <a:bodyPr/>
        <a:lstStyle/>
        <a:p>
          <a:endParaRPr lang="en-CA"/>
        </a:p>
      </dgm:t>
    </dgm:pt>
    <dgm:pt modelId="{5B02E13C-E981-4A5E-84E4-0950771BA8E8}" type="pres">
      <dgm:prSet presAssocID="{3D3BF901-C55F-4EA1-8D95-F2624EA1EA76}" presName="descendantText" presStyleLbl="alignAcc1" presStyleIdx="2" presStyleCnt="3">
        <dgm:presLayoutVars>
          <dgm:bulletEnabled val="1"/>
        </dgm:presLayoutVars>
      </dgm:prSet>
      <dgm:spPr/>
      <dgm:t>
        <a:bodyPr/>
        <a:lstStyle/>
        <a:p>
          <a:endParaRPr lang="en-CA"/>
        </a:p>
      </dgm:t>
    </dgm:pt>
  </dgm:ptLst>
  <dgm:cxnLst>
    <dgm:cxn modelId="{16E615B1-9A37-4AF0-98E2-8AA011B66D2D}" type="presOf" srcId="{AE378183-9CCC-4770-837D-29F614160990}" destId="{5B02E13C-E981-4A5E-84E4-0950771BA8E8}" srcOrd="0" destOrd="1" presId="urn:microsoft.com/office/officeart/2005/8/layout/chevron2"/>
    <dgm:cxn modelId="{64527CED-4150-487A-A79B-3DCAE2F1A1D8}" type="presOf" srcId="{7B0C265E-3D3D-4E9B-A061-240768B6DB54}" destId="{DC58408C-9156-49F3-B0C4-8CACB8912A60}" srcOrd="0" destOrd="0" presId="urn:microsoft.com/office/officeart/2005/8/layout/chevron2"/>
    <dgm:cxn modelId="{04813954-8E1A-487A-92BC-911FAD1A13D3}" type="presOf" srcId="{3D3BF901-C55F-4EA1-8D95-F2624EA1EA76}" destId="{F9D6E40D-F27D-4013-A145-D24730B0C490}" srcOrd="0" destOrd="0" presId="urn:microsoft.com/office/officeart/2005/8/layout/chevron2"/>
    <dgm:cxn modelId="{60066A32-90FE-4228-838F-904FAA5ECE18}" srcId="{3D3BF901-C55F-4EA1-8D95-F2624EA1EA76}" destId="{3C9A2D8C-CA81-4DF6-92D8-49FA60F94846}" srcOrd="0" destOrd="0" parTransId="{1247D9F5-25F5-4C7E-896C-7825BABB3CC9}" sibTransId="{457AF441-1550-4102-B381-234A7FA897D9}"/>
    <dgm:cxn modelId="{8C307102-8050-4E74-9BCE-52B276792786}" srcId="{7B0C265E-3D3D-4E9B-A061-240768B6DB54}" destId="{7A3F3BFB-F40C-41EC-A01F-B76DCB09A83F}" srcOrd="0" destOrd="0" parTransId="{BBB04B92-AB11-4527-BFF4-883DA22B29DD}" sibTransId="{C2105B08-C248-495D-9261-E8469F6B2E08}"/>
    <dgm:cxn modelId="{51976802-BF69-459C-B3C3-399530076AAA}" type="presOf" srcId="{7A3F3BFB-F40C-41EC-A01F-B76DCB09A83F}" destId="{218C938C-62D8-44D8-86E3-308CD2F59948}" srcOrd="0" destOrd="0" presId="urn:microsoft.com/office/officeart/2005/8/layout/chevron2"/>
    <dgm:cxn modelId="{32CF7EAD-952A-4264-A432-221F2DB08706}" type="presOf" srcId="{3C9A2D8C-CA81-4DF6-92D8-49FA60F94846}" destId="{5B02E13C-E981-4A5E-84E4-0950771BA8E8}" srcOrd="0" destOrd="0" presId="urn:microsoft.com/office/officeart/2005/8/layout/chevron2"/>
    <dgm:cxn modelId="{3817F1C0-DB4E-444E-A917-0D9A7FE261C2}" type="presOf" srcId="{8DBC0044-C19C-4B88-9608-DD1F8B95B4A8}" destId="{5FD284D4-B8BC-4D97-9983-F61F3B377694}" srcOrd="0" destOrd="1" presId="urn:microsoft.com/office/officeart/2005/8/layout/chevron2"/>
    <dgm:cxn modelId="{79945448-5DEE-499B-9C61-8737F5380E1B}" srcId="{4B19E8DA-4F04-40FC-BDC3-D978BDFFECF7}" destId="{8BF70238-0669-4262-AA8D-83CF16BAB5F7}" srcOrd="0" destOrd="0" parTransId="{D5036F5F-B0BA-45B9-89BF-83FD18E5588C}" sibTransId="{14DAA296-F16C-4224-97C8-CFE8A15A840B}"/>
    <dgm:cxn modelId="{040CC473-9C61-46DC-89C2-51E9E119AAA2}" type="presOf" srcId="{214A0E2E-1181-417E-9DB6-77145AAA90C3}" destId="{21328BEC-3CCA-40EA-A730-7FC06D4E482F}" srcOrd="0" destOrd="0" presId="urn:microsoft.com/office/officeart/2005/8/layout/chevron2"/>
    <dgm:cxn modelId="{C6B10C91-038D-4BF8-BFBD-BB66C8C02E54}" srcId="{214A0E2E-1181-417E-9DB6-77145AAA90C3}" destId="{4B19E8DA-4F04-40FC-BDC3-D978BDFFECF7}" srcOrd="1" destOrd="0" parTransId="{1185871C-22E0-4279-8ED6-8EF5D5737768}" sibTransId="{9E57F6A5-23BE-4034-A986-183692CEEB84}"/>
    <dgm:cxn modelId="{FC4053C4-A971-48F4-96DC-1BF6B8A7AB73}" type="presOf" srcId="{8BF70238-0669-4262-AA8D-83CF16BAB5F7}" destId="{5FD284D4-B8BC-4D97-9983-F61F3B377694}" srcOrd="0" destOrd="0" presId="urn:microsoft.com/office/officeart/2005/8/layout/chevron2"/>
    <dgm:cxn modelId="{976A68BF-E321-4971-95F3-6078E4318205}" type="presOf" srcId="{53D6377E-19A1-487E-B032-684A8372C21A}" destId="{218C938C-62D8-44D8-86E3-308CD2F59948}" srcOrd="0" destOrd="1" presId="urn:microsoft.com/office/officeart/2005/8/layout/chevron2"/>
    <dgm:cxn modelId="{BA02DC8C-21CD-4405-B850-24B4F83594BC}" srcId="{3D3BF901-C55F-4EA1-8D95-F2624EA1EA76}" destId="{AE378183-9CCC-4770-837D-29F614160990}" srcOrd="1" destOrd="0" parTransId="{3811F813-93CF-4F76-9D8F-7F12D38FFB88}" sibTransId="{96D5DE84-1140-4638-95CB-FFC5ACF3590B}"/>
    <dgm:cxn modelId="{6615344F-B207-4B2C-A7E3-B7CD19A8A6EC}" srcId="{214A0E2E-1181-417E-9DB6-77145AAA90C3}" destId="{3D3BF901-C55F-4EA1-8D95-F2624EA1EA76}" srcOrd="2" destOrd="0" parTransId="{ABFDAC7E-02DB-4B1C-A4A9-1F3CDB3091FE}" sibTransId="{0ABA305A-11BD-4F60-8EE0-BBFB1C185C26}"/>
    <dgm:cxn modelId="{52F53107-84D0-4F1E-85D2-F5B5BE30D4ED}" type="presOf" srcId="{4B19E8DA-4F04-40FC-BDC3-D978BDFFECF7}" destId="{33ED0D0B-1CE0-46E9-8B3D-5F37DF9E66C2}" srcOrd="0" destOrd="0" presId="urn:microsoft.com/office/officeart/2005/8/layout/chevron2"/>
    <dgm:cxn modelId="{66B391A6-A994-4079-BD76-0A1A5C7BA310}" srcId="{7B0C265E-3D3D-4E9B-A061-240768B6DB54}" destId="{53D6377E-19A1-487E-B032-684A8372C21A}" srcOrd="1" destOrd="0" parTransId="{31AF70AF-84C4-47D4-A289-5D930426F6D6}" sibTransId="{CA0CDE93-25EF-43DD-8AC2-B204C43007EB}"/>
    <dgm:cxn modelId="{45234DEB-6BCF-4393-9CEC-6A50DECD1437}" srcId="{214A0E2E-1181-417E-9DB6-77145AAA90C3}" destId="{7B0C265E-3D3D-4E9B-A061-240768B6DB54}" srcOrd="0" destOrd="0" parTransId="{7BBC1E4D-BA40-4B55-B64C-3AF41CB1AE01}" sibTransId="{67D2D3B3-B52D-474C-88CC-A64C83E0F465}"/>
    <dgm:cxn modelId="{EB04DF55-BFA0-488E-8D10-3CD9256779C2}" srcId="{4B19E8DA-4F04-40FC-BDC3-D978BDFFECF7}" destId="{8DBC0044-C19C-4B88-9608-DD1F8B95B4A8}" srcOrd="1" destOrd="0" parTransId="{FE68A33A-7FAA-4E73-85BB-E57376E24FFA}" sibTransId="{5FA757C9-8DE1-453B-9401-0DB27D1CD6FA}"/>
    <dgm:cxn modelId="{EC43ACD9-FD61-4BA8-8CEA-F8D46603B48F}" type="presParOf" srcId="{21328BEC-3CCA-40EA-A730-7FC06D4E482F}" destId="{9A1E2B5A-64CD-4EA6-B329-EF20A33F4B14}" srcOrd="0" destOrd="0" presId="urn:microsoft.com/office/officeart/2005/8/layout/chevron2"/>
    <dgm:cxn modelId="{14220250-47CD-48EA-91F4-E3E3BF7AD6EB}" type="presParOf" srcId="{9A1E2B5A-64CD-4EA6-B329-EF20A33F4B14}" destId="{DC58408C-9156-49F3-B0C4-8CACB8912A60}" srcOrd="0" destOrd="0" presId="urn:microsoft.com/office/officeart/2005/8/layout/chevron2"/>
    <dgm:cxn modelId="{1176803B-258D-4552-BB75-8B2A238216DD}" type="presParOf" srcId="{9A1E2B5A-64CD-4EA6-B329-EF20A33F4B14}" destId="{218C938C-62D8-44D8-86E3-308CD2F59948}" srcOrd="1" destOrd="0" presId="urn:microsoft.com/office/officeart/2005/8/layout/chevron2"/>
    <dgm:cxn modelId="{1842E1FA-B838-4D50-A8BB-959703EB7051}" type="presParOf" srcId="{21328BEC-3CCA-40EA-A730-7FC06D4E482F}" destId="{0265D032-1901-4BCE-B820-C1593C9A5F56}" srcOrd="1" destOrd="0" presId="urn:microsoft.com/office/officeart/2005/8/layout/chevron2"/>
    <dgm:cxn modelId="{A5E32983-ED40-4881-823E-AC442FBF2AED}" type="presParOf" srcId="{21328BEC-3CCA-40EA-A730-7FC06D4E482F}" destId="{908A71B8-B288-4CC6-BDDC-73D1B3377966}" srcOrd="2" destOrd="0" presId="urn:microsoft.com/office/officeart/2005/8/layout/chevron2"/>
    <dgm:cxn modelId="{0095C59A-D4C6-4EE2-B0FA-AEE56B819425}" type="presParOf" srcId="{908A71B8-B288-4CC6-BDDC-73D1B3377966}" destId="{33ED0D0B-1CE0-46E9-8B3D-5F37DF9E66C2}" srcOrd="0" destOrd="0" presId="urn:microsoft.com/office/officeart/2005/8/layout/chevron2"/>
    <dgm:cxn modelId="{ECE516DE-24CA-4FBE-B467-16BD7896CB5C}" type="presParOf" srcId="{908A71B8-B288-4CC6-BDDC-73D1B3377966}" destId="{5FD284D4-B8BC-4D97-9983-F61F3B377694}" srcOrd="1" destOrd="0" presId="urn:microsoft.com/office/officeart/2005/8/layout/chevron2"/>
    <dgm:cxn modelId="{70A72D07-3A67-4E44-A942-2F93CF649D1C}" type="presParOf" srcId="{21328BEC-3CCA-40EA-A730-7FC06D4E482F}" destId="{83725768-0C5A-42CC-BA7A-CFD4E289B6F6}" srcOrd="3" destOrd="0" presId="urn:microsoft.com/office/officeart/2005/8/layout/chevron2"/>
    <dgm:cxn modelId="{F0465ADC-94AF-49C4-B214-B8F26970FB31}" type="presParOf" srcId="{21328BEC-3CCA-40EA-A730-7FC06D4E482F}" destId="{C7FD1721-EE22-413A-96E9-625EEBB02A93}" srcOrd="4" destOrd="0" presId="urn:microsoft.com/office/officeart/2005/8/layout/chevron2"/>
    <dgm:cxn modelId="{D1C63AFD-A888-43A3-97A1-0D6264D2FE7F}" type="presParOf" srcId="{C7FD1721-EE22-413A-96E9-625EEBB02A93}" destId="{F9D6E40D-F27D-4013-A145-D24730B0C490}" srcOrd="0" destOrd="0" presId="urn:microsoft.com/office/officeart/2005/8/layout/chevron2"/>
    <dgm:cxn modelId="{94A4599A-667A-40DB-BBEC-92D8F5E624DB}" type="presParOf" srcId="{C7FD1721-EE22-413A-96E9-625EEBB02A93}" destId="{5B02E13C-E981-4A5E-84E4-0950771BA8E8}"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65F0CB-F91E-46D5-AB3A-339E4B5B0525}"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CA"/>
        </a:p>
      </dgm:t>
    </dgm:pt>
    <dgm:pt modelId="{3D1CB3DF-1C14-41F9-9B54-E508B804B0A1}">
      <dgm:prSet phldrT="[Text]" phldr="1"/>
      <dgm:spPr/>
      <dgm:t>
        <a:bodyPr/>
        <a:lstStyle/>
        <a:p>
          <a:endParaRPr lang="en-CA" dirty="0"/>
        </a:p>
      </dgm:t>
    </dgm:pt>
    <dgm:pt modelId="{9B249AE3-0A55-45E6-BD38-9AF9B8AD1E85}" type="parTrans" cxnId="{580F40D0-5D9B-4D3D-BF12-AABAB22A550D}">
      <dgm:prSet/>
      <dgm:spPr/>
      <dgm:t>
        <a:bodyPr/>
        <a:lstStyle/>
        <a:p>
          <a:endParaRPr lang="en-CA"/>
        </a:p>
      </dgm:t>
    </dgm:pt>
    <dgm:pt modelId="{D32834BC-72D0-49B9-B057-642A53F4EA28}" type="sibTrans" cxnId="{580F40D0-5D9B-4D3D-BF12-AABAB22A550D}">
      <dgm:prSet/>
      <dgm:spPr/>
      <dgm:t>
        <a:bodyPr/>
        <a:lstStyle/>
        <a:p>
          <a:endParaRPr lang="en-CA"/>
        </a:p>
      </dgm:t>
    </dgm:pt>
    <dgm:pt modelId="{5C4F4919-BAFD-47F3-BEA7-3EE01E112B94}">
      <dgm:prSet phldrT="[Text]"/>
      <dgm:spPr/>
      <dgm:t>
        <a:bodyPr/>
        <a:lstStyle/>
        <a:p>
          <a:r>
            <a:rPr lang="en-CA" dirty="0" smtClean="0"/>
            <a:t>Power to retroactively apply Ministerial Instruction to pending applications or requests</a:t>
          </a:r>
          <a:endParaRPr lang="en-CA" dirty="0"/>
        </a:p>
      </dgm:t>
    </dgm:pt>
    <dgm:pt modelId="{83AE3476-C7D2-4A33-8810-F720D03E6628}" type="parTrans" cxnId="{A03BFB33-90EB-4251-AFE4-8BC13F98AF11}">
      <dgm:prSet/>
      <dgm:spPr/>
      <dgm:t>
        <a:bodyPr/>
        <a:lstStyle/>
        <a:p>
          <a:endParaRPr lang="en-CA"/>
        </a:p>
      </dgm:t>
    </dgm:pt>
    <dgm:pt modelId="{896F6AD9-E25C-45C5-90AD-20EEC9FD78A1}" type="sibTrans" cxnId="{A03BFB33-90EB-4251-AFE4-8BC13F98AF11}">
      <dgm:prSet/>
      <dgm:spPr/>
      <dgm:t>
        <a:bodyPr/>
        <a:lstStyle/>
        <a:p>
          <a:endParaRPr lang="en-CA"/>
        </a:p>
      </dgm:t>
    </dgm:pt>
    <dgm:pt modelId="{1D15E6FF-0A49-4258-8A6D-7E2D413B5238}">
      <dgm:prSet phldrT="[Text]"/>
      <dgm:spPr/>
      <dgm:t>
        <a:bodyPr/>
        <a:lstStyle/>
        <a:p>
          <a:r>
            <a:rPr lang="en-CA" dirty="0" smtClean="0"/>
            <a:t>Power to establish new classes of permanent residents as part of the economic class for up to five years</a:t>
          </a:r>
          <a:endParaRPr lang="en-CA" dirty="0"/>
        </a:p>
      </dgm:t>
    </dgm:pt>
    <dgm:pt modelId="{785D1C94-01DE-4462-83DE-268BB358520B}" type="parTrans" cxnId="{62FE858E-DE6E-4B3C-A3F6-F070498977DC}">
      <dgm:prSet/>
      <dgm:spPr/>
      <dgm:t>
        <a:bodyPr/>
        <a:lstStyle/>
        <a:p>
          <a:endParaRPr lang="en-CA"/>
        </a:p>
      </dgm:t>
    </dgm:pt>
    <dgm:pt modelId="{95951186-0657-4940-ADF5-483E8FE46C65}" type="sibTrans" cxnId="{62FE858E-DE6E-4B3C-A3F6-F070498977DC}">
      <dgm:prSet/>
      <dgm:spPr/>
      <dgm:t>
        <a:bodyPr/>
        <a:lstStyle/>
        <a:p>
          <a:endParaRPr lang="en-CA"/>
        </a:p>
      </dgm:t>
    </dgm:pt>
    <dgm:pt modelId="{115AC10C-EBCE-4DD5-8ABC-7C90C05A0D7C}">
      <dgm:prSet phldrT="[Text]" phldr="1"/>
      <dgm:spPr/>
      <dgm:t>
        <a:bodyPr/>
        <a:lstStyle/>
        <a:p>
          <a:endParaRPr lang="en-CA" dirty="0"/>
        </a:p>
      </dgm:t>
    </dgm:pt>
    <dgm:pt modelId="{CF7F96B2-066B-4EF4-AAA2-DB2ADFDF475E}" type="parTrans" cxnId="{6AD3DB30-64BD-4F0D-8AC3-10995F7AC253}">
      <dgm:prSet/>
      <dgm:spPr/>
      <dgm:t>
        <a:bodyPr/>
        <a:lstStyle/>
        <a:p>
          <a:endParaRPr lang="en-CA"/>
        </a:p>
      </dgm:t>
    </dgm:pt>
    <dgm:pt modelId="{C3823AA5-E4EE-4647-96F1-4DC4CDB1CD0D}" type="sibTrans" cxnId="{6AD3DB30-64BD-4F0D-8AC3-10995F7AC253}">
      <dgm:prSet/>
      <dgm:spPr/>
      <dgm:t>
        <a:bodyPr/>
        <a:lstStyle/>
        <a:p>
          <a:endParaRPr lang="en-CA"/>
        </a:p>
      </dgm:t>
    </dgm:pt>
    <dgm:pt modelId="{ACF6FFBD-93A1-48EA-9643-278EEDAE77E5}">
      <dgm:prSet phldrT="[Text]"/>
      <dgm:spPr/>
      <dgm:t>
        <a:bodyPr/>
        <a:lstStyle/>
        <a:p>
          <a:r>
            <a:rPr lang="en-CA" dirty="0" smtClean="0"/>
            <a:t>Power to determine how many applications will be processed, if any, each year in any category</a:t>
          </a:r>
          <a:endParaRPr lang="en-CA" dirty="0"/>
        </a:p>
      </dgm:t>
    </dgm:pt>
    <dgm:pt modelId="{C6AF8EBC-59AA-43E9-A1F4-26E7449D1E9C}" type="parTrans" cxnId="{F1A25EDB-A4A9-409E-A223-DE0006EF3945}">
      <dgm:prSet/>
      <dgm:spPr/>
      <dgm:t>
        <a:bodyPr/>
        <a:lstStyle/>
        <a:p>
          <a:endParaRPr lang="en-CA"/>
        </a:p>
      </dgm:t>
    </dgm:pt>
    <dgm:pt modelId="{9A4845A3-61FE-4DE9-8312-8DF60BCFFC26}" type="sibTrans" cxnId="{F1A25EDB-A4A9-409E-A223-DE0006EF3945}">
      <dgm:prSet/>
      <dgm:spPr/>
      <dgm:t>
        <a:bodyPr/>
        <a:lstStyle/>
        <a:p>
          <a:endParaRPr lang="en-CA"/>
        </a:p>
      </dgm:t>
    </dgm:pt>
    <dgm:pt modelId="{B1B219A0-96AF-4DEF-9A8F-0CEADCD92FD8}">
      <dgm:prSet phldrT="[Text]"/>
      <dgm:spPr/>
      <dgm:t>
        <a:bodyPr/>
        <a:lstStyle/>
        <a:p>
          <a:r>
            <a:rPr lang="en-CA" dirty="0" smtClean="0"/>
            <a:t>Power to apply Ministerial Instructions to sponsorship applications, permanent and temporary resident applications, and applications for work permits and study permit</a:t>
          </a:r>
          <a:endParaRPr lang="en-CA" dirty="0"/>
        </a:p>
      </dgm:t>
    </dgm:pt>
    <dgm:pt modelId="{31278A03-A6CE-4F7D-A151-83FDD216C6F1}" type="parTrans" cxnId="{FC8CED2F-C46B-4067-B910-8F25DA94A454}">
      <dgm:prSet/>
      <dgm:spPr/>
      <dgm:t>
        <a:bodyPr/>
        <a:lstStyle/>
        <a:p>
          <a:endParaRPr lang="en-CA"/>
        </a:p>
      </dgm:t>
    </dgm:pt>
    <dgm:pt modelId="{855E942E-34CB-454B-8F9E-F148D1972869}" type="sibTrans" cxnId="{FC8CED2F-C46B-4067-B910-8F25DA94A454}">
      <dgm:prSet/>
      <dgm:spPr/>
      <dgm:t>
        <a:bodyPr/>
        <a:lstStyle/>
        <a:p>
          <a:endParaRPr lang="en-CA"/>
        </a:p>
      </dgm:t>
    </dgm:pt>
    <dgm:pt modelId="{BCCD0203-E7EE-4304-B7F7-8189D3A3335B}">
      <dgm:prSet phldrT="[Text]"/>
      <dgm:spPr/>
      <dgm:t>
        <a:bodyPr/>
        <a:lstStyle/>
        <a:p>
          <a:r>
            <a:rPr lang="en-CA" dirty="0" smtClean="0"/>
            <a:t>Power to impose conditions on employers, to inspect to verify compliance with requirement for temporary foreign workers, and to indicate the consequences of failure to comply</a:t>
          </a:r>
          <a:endParaRPr lang="en-CA" dirty="0"/>
        </a:p>
      </dgm:t>
    </dgm:pt>
    <dgm:pt modelId="{679A3F25-4988-4EDA-B0E9-DA8D9EA94923}" type="parTrans" cxnId="{B3252109-7DFE-4CA3-BBB4-E1A1019307F6}">
      <dgm:prSet/>
      <dgm:spPr/>
      <dgm:t>
        <a:bodyPr/>
        <a:lstStyle/>
        <a:p>
          <a:endParaRPr lang="en-CA"/>
        </a:p>
      </dgm:t>
    </dgm:pt>
    <dgm:pt modelId="{ABCCE5A6-1022-4769-AE08-4FAF2273587C}" type="sibTrans" cxnId="{B3252109-7DFE-4CA3-BBB4-E1A1019307F6}">
      <dgm:prSet/>
      <dgm:spPr/>
      <dgm:t>
        <a:bodyPr/>
        <a:lstStyle/>
        <a:p>
          <a:endParaRPr lang="en-CA"/>
        </a:p>
      </dgm:t>
    </dgm:pt>
    <dgm:pt modelId="{487C49F4-33F6-4320-8BE2-C68CB737784C}">
      <dgm:prSet phldrT="[Text]" phldr="1"/>
      <dgm:spPr/>
      <dgm:t>
        <a:bodyPr/>
        <a:lstStyle/>
        <a:p>
          <a:endParaRPr lang="en-CA" dirty="0"/>
        </a:p>
      </dgm:t>
    </dgm:pt>
    <dgm:pt modelId="{7574F986-73EF-44BE-BA06-6693527E8EB8}" type="parTrans" cxnId="{5A43EDA6-14D6-4B1C-9C03-98D49D059064}">
      <dgm:prSet/>
      <dgm:spPr/>
      <dgm:t>
        <a:bodyPr/>
        <a:lstStyle/>
        <a:p>
          <a:endParaRPr lang="en-CA"/>
        </a:p>
      </dgm:t>
    </dgm:pt>
    <dgm:pt modelId="{EAF1B054-4334-4F61-8F0E-11BCC5139930}" type="sibTrans" cxnId="{5A43EDA6-14D6-4B1C-9C03-98D49D059064}">
      <dgm:prSet/>
      <dgm:spPr/>
      <dgm:t>
        <a:bodyPr/>
        <a:lstStyle/>
        <a:p>
          <a:endParaRPr lang="en-CA"/>
        </a:p>
      </dgm:t>
    </dgm:pt>
    <dgm:pt modelId="{E49EC928-A7E1-493B-BD1A-787FB7905540}">
      <dgm:prSet phldrT="[Text]" phldr="1"/>
      <dgm:spPr/>
      <dgm:t>
        <a:bodyPr/>
        <a:lstStyle/>
        <a:p>
          <a:endParaRPr lang="en-CA" dirty="0"/>
        </a:p>
      </dgm:t>
    </dgm:pt>
    <dgm:pt modelId="{DEE00696-C783-47FC-9966-AFEB87D569E9}" type="sibTrans" cxnId="{F568296A-EE80-46C4-ABBD-7075DB6933A2}">
      <dgm:prSet/>
      <dgm:spPr/>
      <dgm:t>
        <a:bodyPr/>
        <a:lstStyle/>
        <a:p>
          <a:endParaRPr lang="en-CA"/>
        </a:p>
      </dgm:t>
    </dgm:pt>
    <dgm:pt modelId="{A77A9F62-9391-4731-A6A3-953531F485CC}" type="parTrans" cxnId="{F568296A-EE80-46C4-ABBD-7075DB6933A2}">
      <dgm:prSet/>
      <dgm:spPr/>
      <dgm:t>
        <a:bodyPr/>
        <a:lstStyle/>
        <a:p>
          <a:endParaRPr lang="en-CA"/>
        </a:p>
      </dgm:t>
    </dgm:pt>
    <dgm:pt modelId="{8EE37096-797A-44E5-9E20-4E5197242996}" type="pres">
      <dgm:prSet presAssocID="{E665F0CB-F91E-46D5-AB3A-339E4B5B0525}" presName="linearFlow" presStyleCnt="0">
        <dgm:presLayoutVars>
          <dgm:dir/>
          <dgm:animLvl val="lvl"/>
          <dgm:resizeHandles val="exact"/>
        </dgm:presLayoutVars>
      </dgm:prSet>
      <dgm:spPr/>
      <dgm:t>
        <a:bodyPr/>
        <a:lstStyle/>
        <a:p>
          <a:endParaRPr lang="en-CA"/>
        </a:p>
      </dgm:t>
    </dgm:pt>
    <dgm:pt modelId="{F784CF3B-518B-40CC-9F8C-A405545B6ADB}" type="pres">
      <dgm:prSet presAssocID="{3D1CB3DF-1C14-41F9-9B54-E508B804B0A1}" presName="composite" presStyleCnt="0"/>
      <dgm:spPr/>
    </dgm:pt>
    <dgm:pt modelId="{EFA33DD1-41CA-4F5F-8862-F5C1B4E78842}" type="pres">
      <dgm:prSet presAssocID="{3D1CB3DF-1C14-41F9-9B54-E508B804B0A1}" presName="parentText" presStyleLbl="alignNode1" presStyleIdx="0" presStyleCnt="3">
        <dgm:presLayoutVars>
          <dgm:chMax val="1"/>
          <dgm:bulletEnabled val="1"/>
        </dgm:presLayoutVars>
      </dgm:prSet>
      <dgm:spPr/>
      <dgm:t>
        <a:bodyPr/>
        <a:lstStyle/>
        <a:p>
          <a:endParaRPr lang="en-CA"/>
        </a:p>
      </dgm:t>
    </dgm:pt>
    <dgm:pt modelId="{12C0ADB2-35BD-4216-8119-BAD1E5FA0378}" type="pres">
      <dgm:prSet presAssocID="{3D1CB3DF-1C14-41F9-9B54-E508B804B0A1}" presName="descendantText" presStyleLbl="alignAcc1" presStyleIdx="0" presStyleCnt="3">
        <dgm:presLayoutVars>
          <dgm:bulletEnabled val="1"/>
        </dgm:presLayoutVars>
      </dgm:prSet>
      <dgm:spPr/>
      <dgm:t>
        <a:bodyPr/>
        <a:lstStyle/>
        <a:p>
          <a:endParaRPr lang="en-CA"/>
        </a:p>
      </dgm:t>
    </dgm:pt>
    <dgm:pt modelId="{1D720EB8-DA1B-4EE9-9D29-C0E770CA5BA1}" type="pres">
      <dgm:prSet presAssocID="{D32834BC-72D0-49B9-B057-642A53F4EA28}" presName="sp" presStyleCnt="0"/>
      <dgm:spPr/>
    </dgm:pt>
    <dgm:pt modelId="{DA91C261-62CD-4D53-9224-83D718A1D314}" type="pres">
      <dgm:prSet presAssocID="{115AC10C-EBCE-4DD5-8ABC-7C90C05A0D7C}" presName="composite" presStyleCnt="0"/>
      <dgm:spPr/>
    </dgm:pt>
    <dgm:pt modelId="{B1600DCC-EEF3-41EC-B2CA-D1FF4C922EDD}" type="pres">
      <dgm:prSet presAssocID="{115AC10C-EBCE-4DD5-8ABC-7C90C05A0D7C}" presName="parentText" presStyleLbl="alignNode1" presStyleIdx="1" presStyleCnt="3">
        <dgm:presLayoutVars>
          <dgm:chMax val="1"/>
          <dgm:bulletEnabled val="1"/>
        </dgm:presLayoutVars>
      </dgm:prSet>
      <dgm:spPr/>
      <dgm:t>
        <a:bodyPr/>
        <a:lstStyle/>
        <a:p>
          <a:endParaRPr lang="en-CA"/>
        </a:p>
      </dgm:t>
    </dgm:pt>
    <dgm:pt modelId="{99806C59-58B4-401B-BEA7-FE23A551CF25}" type="pres">
      <dgm:prSet presAssocID="{115AC10C-EBCE-4DD5-8ABC-7C90C05A0D7C}" presName="descendantText" presStyleLbl="alignAcc1" presStyleIdx="1" presStyleCnt="3">
        <dgm:presLayoutVars>
          <dgm:bulletEnabled val="1"/>
        </dgm:presLayoutVars>
      </dgm:prSet>
      <dgm:spPr/>
      <dgm:t>
        <a:bodyPr/>
        <a:lstStyle/>
        <a:p>
          <a:endParaRPr lang="en-CA"/>
        </a:p>
      </dgm:t>
    </dgm:pt>
    <dgm:pt modelId="{A438C95D-979F-4DAB-BB10-BE652C72FC05}" type="pres">
      <dgm:prSet presAssocID="{C3823AA5-E4EE-4647-96F1-4DC4CDB1CD0D}" presName="sp" presStyleCnt="0"/>
      <dgm:spPr/>
    </dgm:pt>
    <dgm:pt modelId="{4CC88F83-8148-477F-A189-B13EE8C72BC0}" type="pres">
      <dgm:prSet presAssocID="{E49EC928-A7E1-493B-BD1A-787FB7905540}" presName="composite" presStyleCnt="0"/>
      <dgm:spPr/>
    </dgm:pt>
    <dgm:pt modelId="{6BA5EB3C-35A9-46A3-A742-71984124301C}" type="pres">
      <dgm:prSet presAssocID="{E49EC928-A7E1-493B-BD1A-787FB7905540}" presName="parentText" presStyleLbl="alignNode1" presStyleIdx="2" presStyleCnt="3">
        <dgm:presLayoutVars>
          <dgm:chMax val="1"/>
          <dgm:bulletEnabled val="1"/>
        </dgm:presLayoutVars>
      </dgm:prSet>
      <dgm:spPr/>
      <dgm:t>
        <a:bodyPr/>
        <a:lstStyle/>
        <a:p>
          <a:endParaRPr lang="en-CA"/>
        </a:p>
      </dgm:t>
    </dgm:pt>
    <dgm:pt modelId="{6F300C3B-9781-4042-A128-C75F55487FAF}" type="pres">
      <dgm:prSet presAssocID="{E49EC928-A7E1-493B-BD1A-787FB7905540}" presName="descendantText" presStyleLbl="alignAcc1" presStyleIdx="2" presStyleCnt="3">
        <dgm:presLayoutVars>
          <dgm:bulletEnabled val="1"/>
        </dgm:presLayoutVars>
      </dgm:prSet>
      <dgm:spPr/>
      <dgm:t>
        <a:bodyPr/>
        <a:lstStyle/>
        <a:p>
          <a:endParaRPr lang="en-CA"/>
        </a:p>
      </dgm:t>
    </dgm:pt>
  </dgm:ptLst>
  <dgm:cxnLst>
    <dgm:cxn modelId="{AE099A72-8B4D-4060-8BB6-14AA6B5BA000}" type="presOf" srcId="{3D1CB3DF-1C14-41F9-9B54-E508B804B0A1}" destId="{EFA33DD1-41CA-4F5F-8862-F5C1B4E78842}" srcOrd="0" destOrd="0" presId="urn:microsoft.com/office/officeart/2005/8/layout/chevron2"/>
    <dgm:cxn modelId="{629ACE80-2B8E-40FF-BE0D-BFED77DDE5BE}" type="presOf" srcId="{E49EC928-A7E1-493B-BD1A-787FB7905540}" destId="{6BA5EB3C-35A9-46A3-A742-71984124301C}" srcOrd="0" destOrd="0" presId="urn:microsoft.com/office/officeart/2005/8/layout/chevron2"/>
    <dgm:cxn modelId="{B3252109-7DFE-4CA3-BBB4-E1A1019307F6}" srcId="{E49EC928-A7E1-493B-BD1A-787FB7905540}" destId="{BCCD0203-E7EE-4304-B7F7-8189D3A3335B}" srcOrd="0" destOrd="0" parTransId="{679A3F25-4988-4EDA-B0E9-DA8D9EA94923}" sibTransId="{ABCCE5A6-1022-4769-AE08-4FAF2273587C}"/>
    <dgm:cxn modelId="{5A43EDA6-14D6-4B1C-9C03-98D49D059064}" srcId="{E49EC928-A7E1-493B-BD1A-787FB7905540}" destId="{487C49F4-33F6-4320-8BE2-C68CB737784C}" srcOrd="1" destOrd="0" parTransId="{7574F986-73EF-44BE-BA06-6693527E8EB8}" sibTransId="{EAF1B054-4334-4F61-8F0E-11BCC5139930}"/>
    <dgm:cxn modelId="{A2935FB8-6563-4A43-8523-7E205BA530BC}" type="presOf" srcId="{BCCD0203-E7EE-4304-B7F7-8189D3A3335B}" destId="{6F300C3B-9781-4042-A128-C75F55487FAF}" srcOrd="0" destOrd="0" presId="urn:microsoft.com/office/officeart/2005/8/layout/chevron2"/>
    <dgm:cxn modelId="{F1A25EDB-A4A9-409E-A223-DE0006EF3945}" srcId="{115AC10C-EBCE-4DD5-8ABC-7C90C05A0D7C}" destId="{ACF6FFBD-93A1-48EA-9643-278EEDAE77E5}" srcOrd="0" destOrd="0" parTransId="{C6AF8EBC-59AA-43E9-A1F4-26E7449D1E9C}" sibTransId="{9A4845A3-61FE-4DE9-8312-8DF60BCFFC26}"/>
    <dgm:cxn modelId="{98C6F779-3D70-4D11-9AC2-6D46791A5985}" type="presOf" srcId="{115AC10C-EBCE-4DD5-8ABC-7C90C05A0D7C}" destId="{B1600DCC-EEF3-41EC-B2CA-D1FF4C922EDD}" srcOrd="0" destOrd="0" presId="urn:microsoft.com/office/officeart/2005/8/layout/chevron2"/>
    <dgm:cxn modelId="{6330E4FC-A5A4-4425-AB9D-3E2249C26EF1}" type="presOf" srcId="{ACF6FFBD-93A1-48EA-9643-278EEDAE77E5}" destId="{99806C59-58B4-401B-BEA7-FE23A551CF25}" srcOrd="0" destOrd="0" presId="urn:microsoft.com/office/officeart/2005/8/layout/chevron2"/>
    <dgm:cxn modelId="{6A701927-A9A2-4FA3-9562-FA9FD4BF8F4B}" type="presOf" srcId="{1D15E6FF-0A49-4258-8A6D-7E2D413B5238}" destId="{12C0ADB2-35BD-4216-8119-BAD1E5FA0378}" srcOrd="0" destOrd="1" presId="urn:microsoft.com/office/officeart/2005/8/layout/chevron2"/>
    <dgm:cxn modelId="{6AD3DB30-64BD-4F0D-8AC3-10995F7AC253}" srcId="{E665F0CB-F91E-46D5-AB3A-339E4B5B0525}" destId="{115AC10C-EBCE-4DD5-8ABC-7C90C05A0D7C}" srcOrd="1" destOrd="0" parTransId="{CF7F96B2-066B-4EF4-AAA2-DB2ADFDF475E}" sibTransId="{C3823AA5-E4EE-4647-96F1-4DC4CDB1CD0D}"/>
    <dgm:cxn modelId="{580F40D0-5D9B-4D3D-BF12-AABAB22A550D}" srcId="{E665F0CB-F91E-46D5-AB3A-339E4B5B0525}" destId="{3D1CB3DF-1C14-41F9-9B54-E508B804B0A1}" srcOrd="0" destOrd="0" parTransId="{9B249AE3-0A55-45E6-BD38-9AF9B8AD1E85}" sibTransId="{D32834BC-72D0-49B9-B057-642A53F4EA28}"/>
    <dgm:cxn modelId="{D4094743-9298-44A8-BC58-3725155B7CE1}" type="presOf" srcId="{B1B219A0-96AF-4DEF-9A8F-0CEADCD92FD8}" destId="{99806C59-58B4-401B-BEA7-FE23A551CF25}" srcOrd="0" destOrd="1" presId="urn:microsoft.com/office/officeart/2005/8/layout/chevron2"/>
    <dgm:cxn modelId="{5E6864A1-70A3-4EF2-8323-6DC99A21CBFE}" type="presOf" srcId="{487C49F4-33F6-4320-8BE2-C68CB737784C}" destId="{6F300C3B-9781-4042-A128-C75F55487FAF}" srcOrd="0" destOrd="1" presId="urn:microsoft.com/office/officeart/2005/8/layout/chevron2"/>
    <dgm:cxn modelId="{62FE858E-DE6E-4B3C-A3F6-F070498977DC}" srcId="{3D1CB3DF-1C14-41F9-9B54-E508B804B0A1}" destId="{1D15E6FF-0A49-4258-8A6D-7E2D413B5238}" srcOrd="1" destOrd="0" parTransId="{785D1C94-01DE-4462-83DE-268BB358520B}" sibTransId="{95951186-0657-4940-ADF5-483E8FE46C65}"/>
    <dgm:cxn modelId="{8427B885-4D9D-4178-9AC9-C98027FD4EC0}" type="presOf" srcId="{E665F0CB-F91E-46D5-AB3A-339E4B5B0525}" destId="{8EE37096-797A-44E5-9E20-4E5197242996}" srcOrd="0" destOrd="0" presId="urn:microsoft.com/office/officeart/2005/8/layout/chevron2"/>
    <dgm:cxn modelId="{FC8CED2F-C46B-4067-B910-8F25DA94A454}" srcId="{115AC10C-EBCE-4DD5-8ABC-7C90C05A0D7C}" destId="{B1B219A0-96AF-4DEF-9A8F-0CEADCD92FD8}" srcOrd="1" destOrd="0" parTransId="{31278A03-A6CE-4F7D-A151-83FDD216C6F1}" sibTransId="{855E942E-34CB-454B-8F9E-F148D1972869}"/>
    <dgm:cxn modelId="{A03BFB33-90EB-4251-AFE4-8BC13F98AF11}" srcId="{3D1CB3DF-1C14-41F9-9B54-E508B804B0A1}" destId="{5C4F4919-BAFD-47F3-BEA7-3EE01E112B94}" srcOrd="0" destOrd="0" parTransId="{83AE3476-C7D2-4A33-8810-F720D03E6628}" sibTransId="{896F6AD9-E25C-45C5-90AD-20EEC9FD78A1}"/>
    <dgm:cxn modelId="{F568296A-EE80-46C4-ABBD-7075DB6933A2}" srcId="{E665F0CB-F91E-46D5-AB3A-339E4B5B0525}" destId="{E49EC928-A7E1-493B-BD1A-787FB7905540}" srcOrd="2" destOrd="0" parTransId="{A77A9F62-9391-4731-A6A3-953531F485CC}" sibTransId="{DEE00696-C783-47FC-9966-AFEB87D569E9}"/>
    <dgm:cxn modelId="{58E6A681-DEA4-4115-9D9D-A48BAA7E9F50}" type="presOf" srcId="{5C4F4919-BAFD-47F3-BEA7-3EE01E112B94}" destId="{12C0ADB2-35BD-4216-8119-BAD1E5FA0378}" srcOrd="0" destOrd="0" presId="urn:microsoft.com/office/officeart/2005/8/layout/chevron2"/>
    <dgm:cxn modelId="{FD10A893-161B-4F42-9CDF-C8F53A25B516}" type="presParOf" srcId="{8EE37096-797A-44E5-9E20-4E5197242996}" destId="{F784CF3B-518B-40CC-9F8C-A405545B6ADB}" srcOrd="0" destOrd="0" presId="urn:microsoft.com/office/officeart/2005/8/layout/chevron2"/>
    <dgm:cxn modelId="{2856D1FA-70B6-4347-9024-B21FD247BBA1}" type="presParOf" srcId="{F784CF3B-518B-40CC-9F8C-A405545B6ADB}" destId="{EFA33DD1-41CA-4F5F-8862-F5C1B4E78842}" srcOrd="0" destOrd="0" presId="urn:microsoft.com/office/officeart/2005/8/layout/chevron2"/>
    <dgm:cxn modelId="{83C76E92-1011-4139-B6A1-8DE73FF4EF6D}" type="presParOf" srcId="{F784CF3B-518B-40CC-9F8C-A405545B6ADB}" destId="{12C0ADB2-35BD-4216-8119-BAD1E5FA0378}" srcOrd="1" destOrd="0" presId="urn:microsoft.com/office/officeart/2005/8/layout/chevron2"/>
    <dgm:cxn modelId="{4B114C23-A8A5-4F22-A077-23EA764509D3}" type="presParOf" srcId="{8EE37096-797A-44E5-9E20-4E5197242996}" destId="{1D720EB8-DA1B-4EE9-9D29-C0E770CA5BA1}" srcOrd="1" destOrd="0" presId="urn:microsoft.com/office/officeart/2005/8/layout/chevron2"/>
    <dgm:cxn modelId="{42486730-BFB1-4911-860F-4A1BF285F7B6}" type="presParOf" srcId="{8EE37096-797A-44E5-9E20-4E5197242996}" destId="{DA91C261-62CD-4D53-9224-83D718A1D314}" srcOrd="2" destOrd="0" presId="urn:microsoft.com/office/officeart/2005/8/layout/chevron2"/>
    <dgm:cxn modelId="{358E1C10-3E48-44D3-B447-7336DE5EA88B}" type="presParOf" srcId="{DA91C261-62CD-4D53-9224-83D718A1D314}" destId="{B1600DCC-EEF3-41EC-B2CA-D1FF4C922EDD}" srcOrd="0" destOrd="0" presId="urn:microsoft.com/office/officeart/2005/8/layout/chevron2"/>
    <dgm:cxn modelId="{8D8D748C-27CF-4534-854A-E982DD24FAF0}" type="presParOf" srcId="{DA91C261-62CD-4D53-9224-83D718A1D314}" destId="{99806C59-58B4-401B-BEA7-FE23A551CF25}" srcOrd="1" destOrd="0" presId="urn:microsoft.com/office/officeart/2005/8/layout/chevron2"/>
    <dgm:cxn modelId="{A16960E6-F594-4B3A-BF69-3FAACD59D65F}" type="presParOf" srcId="{8EE37096-797A-44E5-9E20-4E5197242996}" destId="{A438C95D-979F-4DAB-BB10-BE652C72FC05}" srcOrd="3" destOrd="0" presId="urn:microsoft.com/office/officeart/2005/8/layout/chevron2"/>
    <dgm:cxn modelId="{0B4542D5-4089-43B5-81E3-0007BF8815D2}" type="presParOf" srcId="{8EE37096-797A-44E5-9E20-4E5197242996}" destId="{4CC88F83-8148-477F-A189-B13EE8C72BC0}" srcOrd="4" destOrd="0" presId="urn:microsoft.com/office/officeart/2005/8/layout/chevron2"/>
    <dgm:cxn modelId="{B1C0678B-44AD-41B1-B9C7-748832797295}" type="presParOf" srcId="{4CC88F83-8148-477F-A189-B13EE8C72BC0}" destId="{6BA5EB3C-35A9-46A3-A742-71984124301C}" srcOrd="0" destOrd="0" presId="urn:microsoft.com/office/officeart/2005/8/layout/chevron2"/>
    <dgm:cxn modelId="{27B61D1C-039B-4BBB-B577-C8901083A48F}" type="presParOf" srcId="{4CC88F83-8148-477F-A189-B13EE8C72BC0}" destId="{6F300C3B-9781-4042-A128-C75F55487FAF}"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D2DF2A-7762-4D95-BE17-AA7E054AA5D7}" type="datetimeFigureOut">
              <a:rPr lang="en-CA" smtClean="0"/>
              <a:pPr/>
              <a:t>12/07/2012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621EA2-330E-46A9-88E5-A855269B1644}"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kern="1200" dirty="0" smtClean="0">
                <a:solidFill>
                  <a:schemeClr val="tx1"/>
                </a:solidFill>
                <a:latin typeface="+mn-lt"/>
                <a:ea typeface="+mn-ea"/>
                <a:cs typeface="+mn-cs"/>
              </a:rPr>
              <a:t>- Faster timelines for hearings (60 or 90 days vs. current 1 to 2 years)</a:t>
            </a:r>
          </a:p>
          <a:p>
            <a:r>
              <a:rPr lang="en-CA" sz="1200" kern="1200" dirty="0" smtClean="0">
                <a:solidFill>
                  <a:schemeClr val="tx1"/>
                </a:solidFill>
                <a:latin typeface="+mn-lt"/>
                <a:ea typeface="+mn-ea"/>
                <a:cs typeface="+mn-cs"/>
              </a:rPr>
              <a:t>- Universal access to a new Refugee Appeal Division (RAD) for refused claimants (first time in Canada!)</a:t>
            </a:r>
          </a:p>
          <a:p>
            <a:r>
              <a:rPr lang="en-CA" sz="1200" kern="1200" dirty="0" smtClean="0">
                <a:solidFill>
                  <a:schemeClr val="tx1"/>
                </a:solidFill>
                <a:latin typeface="+mn-lt"/>
                <a:ea typeface="+mn-ea"/>
                <a:cs typeface="+mn-cs"/>
              </a:rPr>
              <a:t>- Stay of removal during judicial review process at Federal Court for refused claimants</a:t>
            </a:r>
          </a:p>
          <a:p>
            <a:r>
              <a:rPr lang="en-CA" sz="1200" kern="1200" dirty="0" smtClean="0">
                <a:solidFill>
                  <a:schemeClr val="tx1"/>
                </a:solidFill>
                <a:latin typeface="+mn-lt"/>
                <a:ea typeface="+mn-ea"/>
                <a:cs typeface="+mn-cs"/>
              </a:rPr>
              <a:t>- Continued universal access to Humanitarian and Compassionate (H &amp; C) applications (with a slightly narrower scope – no consideration of “risk” factors) – this is the only part of C-11 that is actually in effect</a:t>
            </a:r>
          </a:p>
          <a:p>
            <a:r>
              <a:rPr lang="en-CA" sz="1200" kern="1200" dirty="0" smtClean="0">
                <a:solidFill>
                  <a:schemeClr val="tx1"/>
                </a:solidFill>
                <a:latin typeface="+mn-lt"/>
                <a:ea typeface="+mn-ea"/>
                <a:cs typeface="+mn-cs"/>
              </a:rPr>
              <a:t>- No access to Pre-Removal Risk Assessment (PRRA) for 12 months after final refusal by Immigration and Refugee Board (IRB) – The government’s stated intention was to remove refused claimants within that 12 month period</a:t>
            </a:r>
          </a:p>
          <a:p>
            <a:r>
              <a:rPr lang="en-CA" sz="1200" kern="1200" dirty="0" smtClean="0">
                <a:solidFill>
                  <a:schemeClr val="tx1"/>
                </a:solidFill>
                <a:latin typeface="+mn-lt"/>
                <a:ea typeface="+mn-ea"/>
                <a:cs typeface="+mn-cs"/>
              </a:rPr>
              <a:t>- Designated Country of Origin (DCO) list (a sort of “safe country” list) to be drawn up by an independent committee. Main effect of being from a DCO was to reduce timeline for hearing to 60 days, instead of 90. </a:t>
            </a:r>
          </a:p>
          <a:p>
            <a:r>
              <a:rPr lang="en-CA" sz="1200" kern="1200" dirty="0" smtClean="0">
                <a:solidFill>
                  <a:schemeClr val="tx1"/>
                </a:solidFill>
                <a:latin typeface="+mn-lt"/>
                <a:ea typeface="+mn-ea"/>
                <a:cs typeface="+mn-cs"/>
              </a:rPr>
              <a:t>- Personal Information Form (PIF) setting out basis of refugee claim was to be abolished and replaced with an interview at IRB to be held about 15 days after refugee claim made</a:t>
            </a:r>
          </a:p>
          <a:p>
            <a:endParaRPr lang="en-CA" dirty="0"/>
          </a:p>
        </p:txBody>
      </p:sp>
      <p:sp>
        <p:nvSpPr>
          <p:cNvPr id="4" name="Slide Number Placeholder 3"/>
          <p:cNvSpPr>
            <a:spLocks noGrp="1"/>
          </p:cNvSpPr>
          <p:nvPr>
            <p:ph type="sldNum" sz="quarter" idx="10"/>
          </p:nvPr>
        </p:nvSpPr>
        <p:spPr/>
        <p:txBody>
          <a:bodyPr/>
          <a:lstStyle/>
          <a:p>
            <a:fld id="{F0D34FB7-D92A-4092-A01A-F3697649AD74}" type="slidenum">
              <a:rPr lang="en-CA" smtClean="0">
                <a:solidFill>
                  <a:prstClr val="black"/>
                </a:solidFill>
              </a:rPr>
              <a:pPr/>
              <a:t>11</a:t>
            </a:fld>
            <a:endParaRPr lang="en-CA"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kern="1200" dirty="0" smtClean="0">
                <a:solidFill>
                  <a:schemeClr val="tx1"/>
                </a:solidFill>
                <a:latin typeface="+mn-lt"/>
                <a:ea typeface="+mn-ea"/>
                <a:cs typeface="+mn-cs"/>
              </a:rPr>
              <a:t>No access to RAD for many types of claimants </a:t>
            </a:r>
          </a:p>
          <a:p>
            <a:pPr lvl="0"/>
            <a:r>
              <a:rPr lang="en-CA" sz="1200" kern="1200" dirty="0" smtClean="0">
                <a:solidFill>
                  <a:schemeClr val="tx1"/>
                </a:solidFill>
                <a:latin typeface="+mn-lt"/>
                <a:ea typeface="+mn-ea"/>
                <a:cs typeface="+mn-cs"/>
              </a:rPr>
              <a:t>Persons from DCO</a:t>
            </a:r>
          </a:p>
          <a:p>
            <a:pPr lvl="0"/>
            <a:r>
              <a:rPr lang="en-CA" sz="1200" kern="1200" dirty="0" smtClean="0">
                <a:solidFill>
                  <a:schemeClr val="tx1"/>
                </a:solidFill>
                <a:latin typeface="+mn-lt"/>
                <a:ea typeface="+mn-ea"/>
                <a:cs typeface="+mn-cs"/>
              </a:rPr>
              <a:t>Claimants declared by the first-level IRB decision to have “manifestly unfounded claims” or “no credible basis” </a:t>
            </a:r>
          </a:p>
          <a:p>
            <a:pPr lvl="0"/>
            <a:r>
              <a:rPr lang="en-CA" sz="1200" kern="1200" dirty="0" smtClean="0">
                <a:solidFill>
                  <a:schemeClr val="tx1"/>
                </a:solidFill>
                <a:latin typeface="+mn-lt"/>
                <a:ea typeface="+mn-ea"/>
                <a:cs typeface="+mn-cs"/>
              </a:rPr>
              <a:t>Persons who claimed asylum at the Canada-U.S border (meaning they met an exception to the U.S.-Canada “Safe Third Country Agreement”</a:t>
            </a:r>
          </a:p>
          <a:p>
            <a:pPr lvl="0"/>
            <a:r>
              <a:rPr lang="en-CA" sz="1200" kern="1200" dirty="0" smtClean="0">
                <a:solidFill>
                  <a:schemeClr val="tx1"/>
                </a:solidFill>
                <a:latin typeface="+mn-lt"/>
                <a:ea typeface="+mn-ea"/>
                <a:cs typeface="+mn-cs"/>
              </a:rPr>
              <a:t>Persons who have had their refugee status removed at a vacation or cessation hearing at the IRB</a:t>
            </a:r>
          </a:p>
          <a:p>
            <a:r>
              <a:rPr lang="en-CA" sz="1200" kern="1200" dirty="0" smtClean="0">
                <a:solidFill>
                  <a:schemeClr val="tx1"/>
                </a:solidFill>
                <a:latin typeface="+mn-lt"/>
                <a:ea typeface="+mn-ea"/>
                <a:cs typeface="+mn-cs"/>
              </a:rPr>
              <a:t>(Under Bill C-11, all refused claimants had access to RAD)</a:t>
            </a:r>
          </a:p>
          <a:p>
            <a:endParaRPr lang="en-CA" dirty="0"/>
          </a:p>
        </p:txBody>
      </p:sp>
      <p:sp>
        <p:nvSpPr>
          <p:cNvPr id="4" name="Slide Number Placeholder 3"/>
          <p:cNvSpPr>
            <a:spLocks noGrp="1"/>
          </p:cNvSpPr>
          <p:nvPr>
            <p:ph type="sldNum" sz="quarter" idx="10"/>
          </p:nvPr>
        </p:nvSpPr>
        <p:spPr/>
        <p:txBody>
          <a:bodyPr/>
          <a:lstStyle/>
          <a:p>
            <a:fld id="{F0D34FB7-D92A-4092-A01A-F3697649AD74}" type="slidenum">
              <a:rPr lang="en-CA" smtClean="0"/>
              <a:pPr/>
              <a:t>18</a:t>
            </a:fld>
            <a:endParaRPr lang="en-CA"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17" name="Footer Placeholder 16"/>
          <p:cNvSpPr>
            <a:spLocks noGrp="1"/>
          </p:cNvSpPr>
          <p:nvPr>
            <p:ph type="ftr" sz="quarter" idx="11"/>
          </p:nvPr>
        </p:nvSpPr>
        <p:spPr/>
        <p:txBody>
          <a:bodyPr/>
          <a:lstStyle>
            <a:extLst/>
          </a:lstStyle>
          <a:p>
            <a:endParaRPr lang="en-CA"/>
          </a:p>
        </p:txBody>
      </p:sp>
      <p:sp>
        <p:nvSpPr>
          <p:cNvPr id="29" name="Slide Number Placeholder 28"/>
          <p:cNvSpPr>
            <a:spLocks noGrp="1"/>
          </p:cNvSpPr>
          <p:nvPr>
            <p:ph type="sldNum" sz="quarter" idx="12"/>
          </p:nvPr>
        </p:nvSpPr>
        <p:spPr/>
        <p:txBody>
          <a:bodyPr/>
          <a:lstStyle>
            <a:extLst/>
          </a:lstStyle>
          <a:p>
            <a:fld id="{84CBC4B8-4521-46B8-8DE1-E9E2E0223CC1}" type="slidenum">
              <a:rPr lang="en-CA" smtClean="0"/>
              <a:pPr/>
              <a:t>‹#›</a:t>
            </a:fld>
            <a:endParaRPr lang="en-CA"/>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4CBC4B8-4521-46B8-8DE1-E9E2E0223CC1}"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4CBC4B8-4521-46B8-8DE1-E9E2E0223CC1}" type="slidenum">
              <a:rPr lang="en-CA" smtClean="0"/>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B945C560-58B7-4241-BB20-BF9B856A902F}" type="datetimeFigureOut">
              <a:rPr lang="en-CA"/>
              <a:pPr/>
              <a:t>12/07/2012</a:t>
            </a:fld>
            <a:endParaRPr lang="en-CA"/>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CA"/>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07E2C2E-2D93-405F-AB6E-4A643D348720}" type="slidenum">
              <a:rPr lang="en-CA"/>
              <a:pPr/>
              <a:t>‹#›</a:t>
            </a:fld>
            <a:endParaRPr lang="en-CA"/>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5" name="Footer Placeholder 4"/>
          <p:cNvSpPr>
            <a:spLocks noGrp="1"/>
          </p:cNvSpPr>
          <p:nvPr>
            <p:ph type="ftr" sz="quarter" idx="11"/>
          </p:nvPr>
        </p:nvSpPr>
        <p:spPr/>
        <p:txBody>
          <a:bodyPr/>
          <a:lstStyle>
            <a:extLst/>
          </a:lstStyle>
          <a:p>
            <a:endParaRPr lang="en-CA">
              <a:solidFill>
                <a:srgbClr val="B13F9A"/>
              </a:solidFill>
            </a:endParaRPr>
          </a:p>
        </p:txBody>
      </p:sp>
      <p:sp>
        <p:nvSpPr>
          <p:cNvPr id="6" name="Slide Number Placeholder 5"/>
          <p:cNvSpPr>
            <a:spLocks noGrp="1"/>
          </p:cNvSpPr>
          <p:nvPr>
            <p:ph type="sldNum" sz="quarter" idx="12"/>
          </p:nvPr>
        </p:nvSpPr>
        <p:spPr/>
        <p:txBody>
          <a:bodyPr/>
          <a:lstStyle>
            <a:extLst/>
          </a:lstStyle>
          <a:p>
            <a:fld id="{E07E2C2E-2D93-405F-AB6E-4A643D348720}" type="slidenum">
              <a:rPr lang="en-CA" smtClean="0">
                <a:solidFill>
                  <a:srgbClr val="B13F9A"/>
                </a:solidFill>
              </a:rPr>
              <a:pPr/>
              <a:t>‹#›</a:t>
            </a:fld>
            <a:endParaRPr lang="en-CA">
              <a:solidFill>
                <a:srgbClr val="B13F9A"/>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CA">
              <a:solidFill>
                <a:srgbClr val="B13F9A"/>
              </a:solidFill>
            </a:endParaRPr>
          </a:p>
        </p:txBody>
      </p:sp>
      <p:sp>
        <p:nvSpPr>
          <p:cNvPr id="6" name="Slide Number Placeholder 5"/>
          <p:cNvSpPr>
            <a:spLocks noGrp="1"/>
          </p:cNvSpPr>
          <p:nvPr>
            <p:ph type="sldNum" sz="quarter" idx="12"/>
          </p:nvPr>
        </p:nvSpPr>
        <p:spPr>
          <a:xfrm>
            <a:off x="6733952" y="6555112"/>
            <a:ext cx="588336" cy="228600"/>
          </a:xfrm>
        </p:spPr>
        <p:txBody>
          <a:bodyPr/>
          <a:lstStyle>
            <a:extLst/>
          </a:lstStyle>
          <a:p>
            <a:fld id="{E07E2C2E-2D93-405F-AB6E-4A643D348720}" type="slidenum">
              <a:rPr lang="en-CA" smtClean="0">
                <a:solidFill>
                  <a:srgbClr val="B13F9A"/>
                </a:solidFill>
              </a:rPr>
              <a:pPr/>
              <a:t>‹#›</a:t>
            </a:fld>
            <a:endParaRPr lang="en-CA">
              <a:solidFill>
                <a:srgbClr val="B13F9A"/>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6" name="Footer Placeholder 5"/>
          <p:cNvSpPr>
            <a:spLocks noGrp="1"/>
          </p:cNvSpPr>
          <p:nvPr>
            <p:ph type="ftr" sz="quarter" idx="11"/>
          </p:nvPr>
        </p:nvSpPr>
        <p:spPr/>
        <p:txBody>
          <a:bodyPr/>
          <a:lstStyle>
            <a:extLst/>
          </a:lstStyle>
          <a:p>
            <a:endParaRPr lang="en-CA">
              <a:solidFill>
                <a:srgbClr val="B13F9A"/>
              </a:solidFill>
            </a:endParaRPr>
          </a:p>
        </p:txBody>
      </p:sp>
      <p:sp>
        <p:nvSpPr>
          <p:cNvPr id="7" name="Slide Number Placeholder 6"/>
          <p:cNvSpPr>
            <a:spLocks noGrp="1"/>
          </p:cNvSpPr>
          <p:nvPr>
            <p:ph type="sldNum" sz="quarter" idx="12"/>
          </p:nvPr>
        </p:nvSpPr>
        <p:spPr/>
        <p:txBody>
          <a:bodyPr/>
          <a:lstStyle>
            <a:extLst/>
          </a:lstStyle>
          <a:p>
            <a:fld id="{E07E2C2E-2D93-405F-AB6E-4A643D348720}" type="slidenum">
              <a:rPr lang="en-CA" smtClean="0">
                <a:solidFill>
                  <a:srgbClr val="B13F9A"/>
                </a:solidFill>
              </a:rPr>
              <a:pPr/>
              <a:t>‹#›</a:t>
            </a:fld>
            <a:endParaRPr lang="en-CA">
              <a:solidFill>
                <a:srgbClr val="B13F9A"/>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8" name="Footer Placeholder 7"/>
          <p:cNvSpPr>
            <a:spLocks noGrp="1"/>
          </p:cNvSpPr>
          <p:nvPr>
            <p:ph type="ftr" sz="quarter" idx="11"/>
          </p:nvPr>
        </p:nvSpPr>
        <p:spPr/>
        <p:txBody>
          <a:bodyPr/>
          <a:lstStyle>
            <a:extLst/>
          </a:lstStyle>
          <a:p>
            <a:endParaRPr lang="en-CA">
              <a:solidFill>
                <a:srgbClr val="B13F9A"/>
              </a:solidFill>
            </a:endParaRPr>
          </a:p>
        </p:txBody>
      </p:sp>
      <p:sp>
        <p:nvSpPr>
          <p:cNvPr id="9" name="Slide Number Placeholder 8"/>
          <p:cNvSpPr>
            <a:spLocks noGrp="1"/>
          </p:cNvSpPr>
          <p:nvPr>
            <p:ph type="sldNum" sz="quarter" idx="12"/>
          </p:nvPr>
        </p:nvSpPr>
        <p:spPr/>
        <p:txBody>
          <a:bodyPr/>
          <a:lstStyle>
            <a:extLst/>
          </a:lstStyle>
          <a:p>
            <a:fld id="{E07E2C2E-2D93-405F-AB6E-4A643D348720}" type="slidenum">
              <a:rPr lang="en-CA" smtClean="0">
                <a:solidFill>
                  <a:srgbClr val="B13F9A"/>
                </a:solidFill>
              </a:rPr>
              <a:pPr/>
              <a:t>‹#›</a:t>
            </a:fld>
            <a:endParaRPr lang="en-CA">
              <a:solidFill>
                <a:srgbClr val="B13F9A"/>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4" name="Footer Placeholder 3"/>
          <p:cNvSpPr>
            <a:spLocks noGrp="1"/>
          </p:cNvSpPr>
          <p:nvPr>
            <p:ph type="ftr" sz="quarter" idx="11"/>
          </p:nvPr>
        </p:nvSpPr>
        <p:spPr/>
        <p:txBody>
          <a:bodyPr/>
          <a:lstStyle>
            <a:extLst/>
          </a:lstStyle>
          <a:p>
            <a:endParaRPr lang="en-CA">
              <a:solidFill>
                <a:srgbClr val="B13F9A"/>
              </a:solidFill>
            </a:endParaRPr>
          </a:p>
        </p:txBody>
      </p:sp>
      <p:sp>
        <p:nvSpPr>
          <p:cNvPr id="5" name="Slide Number Placeholder 4"/>
          <p:cNvSpPr>
            <a:spLocks noGrp="1"/>
          </p:cNvSpPr>
          <p:nvPr>
            <p:ph type="sldNum" sz="quarter" idx="12"/>
          </p:nvPr>
        </p:nvSpPr>
        <p:spPr/>
        <p:txBody>
          <a:bodyPr/>
          <a:lstStyle>
            <a:extLst/>
          </a:lstStyle>
          <a:p>
            <a:fld id="{E07E2C2E-2D93-405F-AB6E-4A643D348720}" type="slidenum">
              <a:rPr lang="en-CA" smtClean="0">
                <a:solidFill>
                  <a:srgbClr val="B13F9A"/>
                </a:solidFill>
              </a:rPr>
              <a:pPr/>
              <a:t>‹#›</a:t>
            </a:fld>
            <a:endParaRPr lang="en-CA">
              <a:solidFill>
                <a:srgbClr val="B13F9A"/>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CA">
              <a:solidFill>
                <a:srgbClr val="B13F9A"/>
              </a:solidFill>
            </a:endParaRPr>
          </a:p>
        </p:txBody>
      </p:sp>
      <p:sp>
        <p:nvSpPr>
          <p:cNvPr id="4" name="Slide Number Placeholder 3"/>
          <p:cNvSpPr>
            <a:spLocks noGrp="1"/>
          </p:cNvSpPr>
          <p:nvPr>
            <p:ph type="sldNum" sz="quarter" idx="12"/>
          </p:nvPr>
        </p:nvSpPr>
        <p:spPr/>
        <p:txBody>
          <a:bodyPr/>
          <a:lstStyle>
            <a:extLst/>
          </a:lstStyle>
          <a:p>
            <a:fld id="{E07E2C2E-2D93-405F-AB6E-4A643D348720}" type="slidenum">
              <a:rPr lang="en-CA" smtClean="0">
                <a:solidFill>
                  <a:srgbClr val="B13F9A"/>
                </a:solidFill>
              </a:rPr>
              <a:pPr/>
              <a:t>‹#›</a:t>
            </a:fld>
            <a:endParaRPr lang="en-CA">
              <a:solidFill>
                <a:srgbClr val="B13F9A"/>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6" name="Footer Placeholder 5"/>
          <p:cNvSpPr>
            <a:spLocks noGrp="1"/>
          </p:cNvSpPr>
          <p:nvPr>
            <p:ph type="ftr" sz="quarter" idx="11"/>
          </p:nvPr>
        </p:nvSpPr>
        <p:spPr/>
        <p:txBody>
          <a:bodyPr/>
          <a:lstStyle>
            <a:extLst/>
          </a:lstStyle>
          <a:p>
            <a:endParaRPr lang="en-CA">
              <a:solidFill>
                <a:srgbClr val="B13F9A"/>
              </a:solidFill>
            </a:endParaRPr>
          </a:p>
        </p:txBody>
      </p:sp>
      <p:sp>
        <p:nvSpPr>
          <p:cNvPr id="7" name="Slide Number Placeholder 6"/>
          <p:cNvSpPr>
            <a:spLocks noGrp="1"/>
          </p:cNvSpPr>
          <p:nvPr>
            <p:ph type="sldNum" sz="quarter" idx="12"/>
          </p:nvPr>
        </p:nvSpPr>
        <p:spPr/>
        <p:txBody>
          <a:bodyPr/>
          <a:lstStyle>
            <a:extLst/>
          </a:lstStyle>
          <a:p>
            <a:fld id="{E07E2C2E-2D93-405F-AB6E-4A643D348720}" type="slidenum">
              <a:rPr lang="en-CA" smtClean="0">
                <a:solidFill>
                  <a:srgbClr val="B13F9A"/>
                </a:solidFill>
              </a:rPr>
              <a:pPr/>
              <a:t>‹#›</a:t>
            </a:fld>
            <a:endParaRPr lang="en-CA">
              <a:solidFill>
                <a:srgbClr val="B13F9A"/>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4CBC4B8-4521-46B8-8DE1-E9E2E0223CC1}" type="slidenum">
              <a:rPr lang="en-CA" smtClean="0"/>
              <a:pPr/>
              <a:t>‹#›</a:t>
            </a:fld>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B945C560-58B7-4241-BB20-BF9B856A902F}" type="datetimeFigureOut">
              <a:rPr lang="en-CA" smtClean="0">
                <a:solidFill>
                  <a:srgbClr val="F4E7ED"/>
                </a:solidFill>
              </a:rPr>
              <a:pPr/>
              <a:t>12/07/2012</a:t>
            </a:fld>
            <a:endParaRPr lang="en-CA">
              <a:solidFill>
                <a:srgbClr val="F4E7ED"/>
              </a:solidFill>
            </a:endParaRPr>
          </a:p>
        </p:txBody>
      </p:sp>
      <p:sp>
        <p:nvSpPr>
          <p:cNvPr id="6" name="Footer Placeholder 5"/>
          <p:cNvSpPr>
            <a:spLocks noGrp="1"/>
          </p:cNvSpPr>
          <p:nvPr>
            <p:ph type="ftr" sz="quarter" idx="11"/>
          </p:nvPr>
        </p:nvSpPr>
        <p:spPr/>
        <p:txBody>
          <a:bodyPr/>
          <a:lstStyle>
            <a:extLst/>
          </a:lstStyle>
          <a:p>
            <a:endParaRPr lang="en-CA">
              <a:solidFill>
                <a:srgbClr val="F4E7ED"/>
              </a:solidFill>
            </a:endParaRPr>
          </a:p>
        </p:txBody>
      </p:sp>
      <p:sp>
        <p:nvSpPr>
          <p:cNvPr id="7" name="Slide Number Placeholder 6"/>
          <p:cNvSpPr>
            <a:spLocks noGrp="1"/>
          </p:cNvSpPr>
          <p:nvPr>
            <p:ph type="sldNum" sz="quarter" idx="12"/>
          </p:nvPr>
        </p:nvSpPr>
        <p:spPr/>
        <p:txBody>
          <a:bodyPr/>
          <a:lstStyle>
            <a:extLst/>
          </a:lstStyle>
          <a:p>
            <a:fld id="{E07E2C2E-2D93-405F-AB6E-4A643D348720}" type="slidenum">
              <a:rPr lang="en-CA" smtClean="0">
                <a:solidFill>
                  <a:srgbClr val="F4E7ED"/>
                </a:solidFill>
              </a:rPr>
              <a:pPr/>
              <a:t>‹#›</a:t>
            </a:fld>
            <a:endParaRPr lang="en-CA">
              <a:solidFill>
                <a:srgbClr val="F4E7ED"/>
              </a:solidFill>
            </a:endParaRP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5" name="Footer Placeholder 4"/>
          <p:cNvSpPr>
            <a:spLocks noGrp="1"/>
          </p:cNvSpPr>
          <p:nvPr>
            <p:ph type="ftr" sz="quarter" idx="11"/>
          </p:nvPr>
        </p:nvSpPr>
        <p:spPr/>
        <p:txBody>
          <a:bodyPr/>
          <a:lstStyle>
            <a:extLst/>
          </a:lstStyle>
          <a:p>
            <a:endParaRPr lang="en-CA">
              <a:solidFill>
                <a:srgbClr val="B13F9A"/>
              </a:solidFill>
            </a:endParaRPr>
          </a:p>
        </p:txBody>
      </p:sp>
      <p:sp>
        <p:nvSpPr>
          <p:cNvPr id="6" name="Slide Number Placeholder 5"/>
          <p:cNvSpPr>
            <a:spLocks noGrp="1"/>
          </p:cNvSpPr>
          <p:nvPr>
            <p:ph type="sldNum" sz="quarter" idx="12"/>
          </p:nvPr>
        </p:nvSpPr>
        <p:spPr/>
        <p:txBody>
          <a:bodyPr/>
          <a:lstStyle>
            <a:extLst/>
          </a:lstStyle>
          <a:p>
            <a:fld id="{E07E2C2E-2D93-405F-AB6E-4A643D348720}" type="slidenum">
              <a:rPr lang="en-CA" smtClean="0">
                <a:solidFill>
                  <a:srgbClr val="B13F9A"/>
                </a:solidFill>
              </a:rPr>
              <a:pPr/>
              <a:t>‹#›</a:t>
            </a:fld>
            <a:endParaRPr lang="en-CA">
              <a:solidFill>
                <a:srgbClr val="B13F9A"/>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CA">
              <a:solidFill>
                <a:srgbClr val="B13F9A"/>
              </a:solidFill>
            </a:endParaRPr>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07E2C2E-2D93-405F-AB6E-4A643D348720}" type="slidenum">
              <a:rPr lang="en-CA" smtClean="0">
                <a:solidFill>
                  <a:srgbClr val="B13F9A"/>
                </a:solidFill>
              </a:rPr>
              <a:pPr/>
              <a:t>‹#›</a:t>
            </a:fld>
            <a:endParaRPr lang="en-CA">
              <a:solidFill>
                <a:srgbClr val="B13F9A"/>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4CBC4B8-4521-46B8-8DE1-E9E2E0223CC1}" type="slidenum">
              <a:rPr lang="en-CA" smtClean="0"/>
              <a:pPr/>
              <a:t>‹#›</a:t>
            </a:fld>
            <a:endParaRPr lang="en-CA"/>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4CBC4B8-4521-46B8-8DE1-E9E2E0223CC1}"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4CBC4B8-4521-46B8-8DE1-E9E2E0223CC1}" type="slidenum">
              <a:rPr lang="en-CA" smtClean="0"/>
              <a:pPr/>
              <a:t>‹#›</a:t>
            </a:fld>
            <a:endParaRPr lang="en-CA"/>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4CBC4B8-4521-46B8-8DE1-E9E2E0223CC1}"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4CBC4B8-4521-46B8-8DE1-E9E2E0223CC1}"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235460E-FC8C-49D7-98D4-8602BC2C9053}" type="datetimeFigureOut">
              <a:rPr lang="en-CA" smtClean="0"/>
              <a:pPr/>
              <a:t>12/07/2012</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4CBC4B8-4521-46B8-8DE1-E9E2E0223CC1}"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D235460E-FC8C-49D7-98D4-8602BC2C9053}" type="datetimeFigureOut">
              <a:rPr lang="en-CA" smtClean="0"/>
              <a:pPr/>
              <a:t>12/07/2012</a:t>
            </a:fld>
            <a:endParaRPr lang="en-CA"/>
          </a:p>
        </p:txBody>
      </p:sp>
      <p:sp>
        <p:nvSpPr>
          <p:cNvPr id="6" name="Footer Placeholder 5"/>
          <p:cNvSpPr>
            <a:spLocks noGrp="1"/>
          </p:cNvSpPr>
          <p:nvPr>
            <p:ph type="ftr" sz="quarter" idx="11"/>
          </p:nvPr>
        </p:nvSpPr>
        <p:spPr>
          <a:xfrm>
            <a:off x="914400" y="55499"/>
            <a:ext cx="5562600" cy="365125"/>
          </a:xfrm>
        </p:spPr>
        <p:txBody>
          <a:bodyPr/>
          <a:lstStyle>
            <a:extLst/>
          </a:lstStyle>
          <a:p>
            <a:endParaRPr lang="en-CA"/>
          </a:p>
        </p:txBody>
      </p:sp>
      <p:sp>
        <p:nvSpPr>
          <p:cNvPr id="7" name="Slide Number Placeholder 6"/>
          <p:cNvSpPr>
            <a:spLocks noGrp="1"/>
          </p:cNvSpPr>
          <p:nvPr>
            <p:ph type="sldNum" sz="quarter" idx="12"/>
          </p:nvPr>
        </p:nvSpPr>
        <p:spPr>
          <a:xfrm>
            <a:off x="8610600" y="55499"/>
            <a:ext cx="457200" cy="365125"/>
          </a:xfrm>
        </p:spPr>
        <p:txBody>
          <a:bodyPr/>
          <a:lstStyle>
            <a:extLst/>
          </a:lstStyle>
          <a:p>
            <a:fld id="{84CBC4B8-4521-46B8-8DE1-E9E2E0223CC1}"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D235460E-FC8C-49D7-98D4-8602BC2C9053}" type="datetimeFigureOut">
              <a:rPr lang="en-CA" smtClean="0"/>
              <a:pPr/>
              <a:t>12/07/2012</a:t>
            </a:fld>
            <a:endParaRPr lang="en-CA"/>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CA"/>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4CBC4B8-4521-46B8-8DE1-E9E2E0223CC1}"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B945C560-58B7-4241-BB20-BF9B856A902F}" type="datetimeFigureOut">
              <a:rPr lang="en-CA" smtClean="0">
                <a:solidFill>
                  <a:srgbClr val="B13F9A"/>
                </a:solidFill>
              </a:rPr>
              <a:pPr/>
              <a:t>12/07/2012</a:t>
            </a:fld>
            <a:endParaRPr lang="en-CA">
              <a:solidFill>
                <a:srgbClr val="B13F9A"/>
              </a:solidFill>
            </a:endParaRPr>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CA">
              <a:solidFill>
                <a:srgbClr val="B13F9A"/>
              </a:solidFill>
            </a:endParaRPr>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07E2C2E-2D93-405F-AB6E-4A643D348720}" type="slidenum">
              <a:rPr lang="en-CA" smtClean="0">
                <a:solidFill>
                  <a:srgbClr val="B13F9A"/>
                </a:solidFill>
              </a:rPr>
              <a:pPr/>
              <a:t>‹#›</a:t>
            </a:fld>
            <a:endParaRPr lang="en-CA">
              <a:solidFill>
                <a:srgbClr val="B13F9A"/>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429000"/>
            <a:ext cx="7772400" cy="2889504"/>
          </a:xfrm>
        </p:spPr>
        <p:txBody>
          <a:bodyPr/>
          <a:lstStyle/>
          <a:p>
            <a:r>
              <a:rPr lang="en-US" dirty="0" smtClean="0"/>
              <a:t>CHANGES IN CANADA’S </a:t>
            </a:r>
            <a:br>
              <a:rPr lang="en-US" dirty="0" smtClean="0"/>
            </a:br>
            <a:r>
              <a:rPr lang="en-US" dirty="0" smtClean="0"/>
              <a:t>REFUGEE LAW </a:t>
            </a:r>
            <a:br>
              <a:rPr lang="en-US" dirty="0" smtClean="0"/>
            </a:br>
            <a:r>
              <a:rPr lang="en-US" dirty="0" smtClean="0"/>
              <a:t/>
            </a:r>
            <a:br>
              <a:rPr lang="en-US" dirty="0" smtClean="0"/>
            </a:br>
            <a:r>
              <a:rPr lang="en-US" dirty="0" smtClean="0"/>
              <a:t/>
            </a:r>
            <a:br>
              <a:rPr lang="en-US" dirty="0" smtClean="0"/>
            </a:br>
            <a:r>
              <a:rPr lang="en-US" sz="2000" dirty="0" smtClean="0"/>
              <a:t>Supported by</a:t>
            </a:r>
            <a:endParaRPr lang="en-CA" sz="2000" dirty="0"/>
          </a:p>
        </p:txBody>
      </p:sp>
      <p:sp>
        <p:nvSpPr>
          <p:cNvPr id="3" name="Subtitle 2"/>
          <p:cNvSpPr>
            <a:spLocks noGrp="1"/>
          </p:cNvSpPr>
          <p:nvPr>
            <p:ph type="subTitle" idx="1"/>
          </p:nvPr>
        </p:nvSpPr>
        <p:spPr>
          <a:xfrm>
            <a:off x="914400" y="2834640"/>
            <a:ext cx="7772400" cy="666368"/>
          </a:xfrm>
        </p:spPr>
        <p:txBody>
          <a:bodyPr/>
          <a:lstStyle/>
          <a:p>
            <a:endParaRPr lang="en-CA" dirty="0"/>
          </a:p>
        </p:txBody>
      </p:sp>
      <p:pic>
        <p:nvPicPr>
          <p:cNvPr id="23554" name="Picture 2" descr="http://t3.gstatic.com/images?q=tbn:ANd9GcRWHzwgYZCjwPo-0dc6kkVDbZqR4eHcvNyVF8lCORxfgiNk1q62"/>
          <p:cNvPicPr>
            <a:picLocks noChangeAspect="1" noChangeArrowheads="1"/>
          </p:cNvPicPr>
          <p:nvPr/>
        </p:nvPicPr>
        <p:blipFill>
          <a:blip r:embed="rId2" cstate="print"/>
          <a:srcRect/>
          <a:stretch>
            <a:fillRect/>
          </a:stretch>
        </p:blipFill>
        <p:spPr bwMode="auto">
          <a:xfrm>
            <a:off x="899592" y="476672"/>
            <a:ext cx="5616624" cy="1385446"/>
          </a:xfrm>
          <a:prstGeom prst="rect">
            <a:avLst/>
          </a:prstGeom>
          <a:noFill/>
        </p:spPr>
      </p:pic>
      <p:pic>
        <p:nvPicPr>
          <p:cNvPr id="23556" name="Picture 4" descr="http://t1.gstatic.com/images?q=tbn:ANd9GcQNVpzBCCw5bfHp9U64G4IDtQ_2G4thtoAfSOEht7BLvaINHbwW"/>
          <p:cNvPicPr>
            <a:picLocks noChangeAspect="1" noChangeArrowheads="1"/>
          </p:cNvPicPr>
          <p:nvPr/>
        </p:nvPicPr>
        <p:blipFill>
          <a:blip r:embed="rId3" cstate="print"/>
          <a:srcRect/>
          <a:stretch>
            <a:fillRect/>
          </a:stretch>
        </p:blipFill>
        <p:spPr bwMode="auto">
          <a:xfrm>
            <a:off x="6516216" y="476672"/>
            <a:ext cx="2160240" cy="1351038"/>
          </a:xfrm>
          <a:prstGeom prst="rect">
            <a:avLst/>
          </a:prstGeom>
          <a:noFill/>
        </p:spPr>
      </p:pic>
      <p:sp>
        <p:nvSpPr>
          <p:cNvPr id="23558" name="AutoShape 6" descr="data:image/jpeg;base64,/9j/4AAQSkZJRgABAQAAAQABAAD/2wCEAAkGBhAQEBAUEBAVDw8VEBAQFRAQEhAQDw8PFBAVFBQQFBIXHSYeFxkjGRQSHy8gIycpLC0sFR4xNTAqNSYrLCkBCQoKDgwOFw8PGiocHBwpKSkpKSkpKSkpKSkpKSkpKSkpKSkpKSkpKSkpKSkpKSkpLCwpKSkpKSksLCkpKSkpKf/AABEIAMIBAwMBIgACEQEDEQH/xAAcAAABBQEBAQAAAAAAAAAAAAAAAgMEBQYBBwj/xABHEAABAwIBBQsHCQgCAwAAAAABAAIDBBEhBQYSMUETUVJTYXGBkZKx0RQiMnKhosEHFRYjM0KCk7IkNENiY3OD4VTSF0Ti/8QAGQEBAQEBAQEAAAAAAAAAAAAAAAECAwQF/8QAIxEBAQACAQUBAQADAQAAAAAAAAECEVEDEhMhMRRhIjJBBP/aAAwDAQACEQMRAD8A8NQhCAQhCAQhCAQhCAQhCAQhCAQhCAQhCAQhCAQhCAQhCAQhCAQhCAQhCAQhCAQhCAQhCDqLL6H8gh4pnYb4I8hi4pnYZ4LzfpnDvOjb/wBfPCF9FRUEPFM7DPBRcg0MTmuJiYbuOtjeXkT9M4XwXl8/osvpJ1DCD9lH+WzwTgoIOJj7DfBP0zhfz3l80oX0pJQw8TH2GeCYNBDxUfYZ4J+mcJ4Ly+ckL6FdQRX+yZ2GeCScnxcUzsM8E/TOF/PeXz4he/voIuLZ2GeCbdk+Limdhvgn6ZwngvLwSyF7uaGPi2dhvguHJ8fFs7DfBP0zg8F5eEoXujqGPi2dhvgm3UMXFs7DfBP0zhPDeXh6F7YaKPi2dlvgjyKPi2dlqfpnB4by8TRZe2Gjj4tvZakmij4tvZan6ZweG8vFbIXtIoY+Lb2W+CWKGPi29lvgn6ZwnivLxNC9sNFHxbOy1IdRx8W3st8E/TODxXl4tZC9qFFHxbey3wS20MXFs7LU/TODxXl4kiy9sdRRcW3stQyjj4tnZb4J+mcHivLxNC9xjoYuLZ2W+Cj1tBHu1OBG3F7vutxs0lX9E4PFeXi1kWX0dBk6Hio+wzwVnSZNg4mP8tngrOvL/wATxvl6yF9cMyVTWH7PF+WzwQteWM9rKlcBQ5Javm3698+HNKwUTIrrRdKflPmu5j3KPkj7IKy+hO3TFO6ZUe+I51Ism2tm5H4JrdcEuQ60wAmxwyo3VcaLlOFqmyGHvSXPSpAkuam0pOkFwvCUGLhYpaGi8JLnBKLMU25qrLlwuEhd3NcLFRxJJATraVx5lOp82pXC5AA3jr6lqY2xme6q9JdBVlJkN7dZDTe1scelQpYC02ItjZXss9pbr6QXJBcEpzUksWKg0040hNhiWAqtdKIwuaKXGEQ6xqj1Df2im9Z/6CpUbFHqB+0U/O/9BWojRQhTqZ2KgRlTKcrO0sWzZsEKO0oXXbHazJSQVwvXGFeevSTVOtG7mPck5N+zak1x+qf6pS6PCNqs+CQHYjnUkFRGDEKQXJVJlGCj3wT8jsCoxWVdjOJTpTUWtOIpmRJJSpUgojrNSCEpgwQ5Aw5NuKcemnLUZKIVlk7JQe0vccAdW/07FXBXtNMGwAtcS73WnY220rr05LWcrqHMmOY6S+gNBuDRvu31azZSjZgXtaeDcX6lmG1cuj5oFnEgONiS7b5qrJc3JHPa+edgAcCNEAEuvtcT6PKvXZ70dO3t20mUMqU7yYzIN0I9HU4dKgU7H2LHWLd+2JtqN1EyjkaB9TpxVF9IAHRc0gkAAjDUpE8Gg6MaZJN8Cd4b6Ry6m77VszbEjlsmk/WPBcTa3ImWheTqffS4/HEtq4utXONOhORNSbJyNUPMChVH7zBzyfpKns1KvqD+0wf5P0q4o0LNSkwOURmpSIisqsGvXUwChXdRnUq6bui6xfrpCa0/VlEVBK4Asn0AfuaLHW6wm60+Yege1RMsyvbTt3NxY/SaLtNjrO1axLdLL5sqP+QOmNi4aKqH8Vh/APFecfTKoabbrLgbemnG59zj+NJ0lp+C7eLJy8seg+TVXDjP4T/2XNwqv6Z6HD4rBjP6fjndLWeCcGf83HHpjZ4KeLLhfJi2pFUPux9BeEkyVPFtPM93/VY9vygS7ZR0xNTjc/5OG0/47J4suF8uPLUmWo2xDof/APKT5TNxB7Y8Fm2/KC7hx9LSEoZ+csftCePLhfJjy0fl8o/gO7TFw5Sfthf7viqEZ9Dej7RCW3PVvBj/ADFnty4PJjyt3ZRO2KQfhB+KQcpAa2Sdj/arm54NP3W/mDwR9KWcAdDm+Cdl4O+LE5XbwX9hyk0uVA5rg0EHXYhzelU4ziYfue81SqHKRldoxRFx/lLbDnOxWY2G5VtkCVoe+7hfRwYfTBvibbEqoyw0O0nQ+UmxayHDR0+E6+FgN9ZzKM7qKthe7zQR9YDYksdh8FaSNjl+siddpOFsCBtavZjNxmdTtmkulypOWlrqKOOIkm7TGHsN9bbXJTuWKpojic446RsdV7BMQ119FmNtWJuQptM2Kt3RgtoxEAP2XIxxV05XLalNYzhjrCG1TOEOsKwqc0bAljd1tjZoxtvgbVRzU0LDZ7Sw7z2uafaF48pbXWJ7Z2n7w6wnGvG+OtVAZT79koR0/CHXZY0q6BSmKnYyn4Y7X+0/HTwcaB/k/wBqJtdMKrqj95h5pP0pDKOE6pjfkkPwK5uAbPCASbCXEkk6htKs9G2ia7BPROUZpT0ax7VLD0JsLqnsUd0m65dAKuX1uGqx3m9I70xlE/Vx+s09ScrTgPWHxTOUjZjOk9Tbq4pl8ebSAXPOe9J0BvLrihfTnx4cvoEY3guGIbyUCuqobMLd4JEkLbHDYnim5TgeZNIrCVwISgtKSQu2SrIss6SkqTkzJk1TK2KCN0srjYMYLnn3gOUqO5ew/IjkExMlq3EfWAxRi2Oi1wLn35ThbkRrH2fzV+RuKAbrlOQPcBfcGutC0/1H38/mFgtfk+no9IMpzC1oHoQ6FrcobrKtamZpGi8B5cCdF2I0RtIPKk0sEcZDWRtZ5oJLWNbjvEgLNkdZLHjPyzBzauPYCxpFuQlZbJmWpmNIacdo2FehfLTTjd6Y2xLHewrzeaC3o6z7FuT055X2kV2c07hoMOhsOjrPSvQ8x6eSKha5wtdxc6+DnedcNVB8l+ZBrJ3SSD6mIi5tfSlPot6BcnoXqNfkxjgWRAEMOLvuAjY3fPLsWcjGe9olFltttVnDAX59V1ePkgqIbTsY9puDpkAg8jtYWCqi6FxvtvbkKarMrO3O17nRJBAJGlvH2rnp3z9wxntmPNSsM9HM6SAXc6N+iZI269JpHpNXnZy1Ntd7F7zl+sNPQvmbEJneTtu1xGg0GMA3HSvnqY3JO+ScNWJ2LfbHDdS/n6bfHUFw5cl5OpV5Qp2Yp3Vpc25nSTROOyUDDVqW6d+8RerJ+kLCZnjz4/7vwW5efr4vVk7gvN1Zqu3T+LppT8blGYU4xy8u3ZMDkJoPQmxSXSmlYr50mOuWb3R8U2auQ63zH/KwL2fmvLj55w2VYfR9b4FQ8qyXbzMk69BZfdztLzzzhJc8b3XM49wWsf8Azf1MuvNfFOYXcE7NinZJyU2V53aXyeNrbl5jMjjvNbGCNIqSHjeZ0ukK7ug/p9iQ95XqmOnn2sYcgZMvY11Qb4XFG1oHKdJ2pUtdknc5ZGMkZMxriGytOi2RuxwBxCmbrys/JHxKU2o/nt6sUI+C1r0m1WMnu4TR037kt2RyR9oMd5r3dytPLncbL+Hc29wXfLnbZZ/ziO5TRtSx5qPOpzzzQSJ4ZoO3pfy9HvVk2qG3dH4EedPKfimiWHWy/rOe5NG0QZq29LSHO6JveVynyBTaREsjmDRuHB7SL84uFLLY+KZ0i6n5GkG6WDQAQcALBNFqsqMzWPsaedh5HHS9rSvTPk9mFPSQ08jxugL72voguf6IO3BZt1DE43Mbb79gD1qwyVUtgeHBjSADYkXcDawIN1bisy1W3pKsPqJzrA0Y28jW6/arVx80uHpDFY/N6q0pH+drb7b6lp21Hm2vyrlfT043bz/5YpWvNK4fzD2A2Xm+s6r8g28i3PyrT2bSjXd0h6AFi8jyDd4L+ju0V+bdAtT445/XsWbUO4UsVJAdEgF1RMPSdK/znRsPJcNvyLSRMDQGtFmgWsodHThjLgBtybAAdK46e1yXFYvt0xVWeVM0MaQ0HXewGtYFle5jiGsNnNLSDvnatfnBXkxyWOoE9WKzk9nWcNqy239DWl0TWu0SNzjBDgHNcCLEELyTP/MySlldIxoMD3Fw0QAI7m+jYbMcFrcmZWLXAE6wxuPPZaWthbUxTxvFwY3NF8bHQwKsrjlHz0Qmy5SKmPRe5u8SOokKO9dGK1GZoxjP9U9y3A/eI/Uk7gsTmcMYv7p7ltThPH6r/gvF1v8AZ6cPi4YUppTN06wryup4FC6GoV0PIAV26TdNVUmi3A2xX2Xzkhq7dVnlD99J3d97XKC3uugKp+sPCtv42PMdq61rw5ukTYnlCC3BRdJC6EHV0IQqOgrt0ldUNlXU3JJtJ+EqApuSvT6FYi8EiNNM3sgvWmTjzdavJOdLDds/mONgHj7O28Rs51jS9Bes5SVvHK4pPyw6O6UQab/VSOwIIN32vdYambouDt5zXdTgfgtJX0bZgNK92izTf0RrsORUtVROjDr4ixsRq1LOm7lt7fJlAEtaNjQek4qBUVXmlNU1R9Ux210cZ62BRZZLtXGx2xVGV5rtcN8EdeCo6SrNgDq0RjzYFXFY26zOUNJtPKWmxa9o/C4m/cFlat2kYEc60+S8s2dM44NsDe+rzQCvK6bOWRgsWh3OSEmszlnkaWAiNh1hms8hK121i1AylKHzSubqdI9w5i4kKG4Jy6bctudavMzXH/cd3LZu+3j9R/wWOzLGMf8Acd3LYOH18fqu7wvH1vr04fF9kOJss0rHtDmhjSDdwc0naLYEYFO5ZgZHLK2MWa29gSTqF9ahZNqnQzSP0bh0bQML3Iwtya0/lKoEskrm3s4uIuLHEW1KyY+L+s++5o6XI1KY2FwfpFjHGzza5aDhghMUuVYBGwGSxDGgjc5DYhoFtS6vTJ09ON7ngqaqmkhoG0/Ap1M1TyACMDfWOYrq5x6Jmfky1JA5sTXtfNJu73sBbFBHE+50jqu4AdBVtLRQMo2R3JYPI6aWPRaA01J0t3LyL6nELzWhy5KI9xdNJuThbc9I7nYnUW6sSrTKVJVaEhL5HMIaXBz3EOawebpb4GzeXfGbnpLhXolbk8mocyeIRwNrIm0zNEN/Z4YtNzm74J0rnlXmueeWoqmWnEQcWs3QmSRrWukc9480AfdbawVf89TSPbus8hkH1bdKR7i1pw0Q7YNShVbC2oLDraQNd8dqzb6XtsTV1JCUuYLroXEIFLoKSCu2QdU3Jh848ygqXQazzIi10lzTTReuaSuw4SkOKQXIJQ0CVwgEWOISCUAqKvaHL5DWsfbRADQ4DU0CwurUSgjzTcHaNSxt1Loq50eo9GwrOUbmWl7URYrP5Sp7Q1gIw3MuHIQ4EK8iyg2VltUgv5vJvgqLliAGnqOWnd7Bf4LjZp13t5c5AKU5t72Ta6S+nJ0pDkpJdrVK2GZgxj/uO7lrnfbx+o7vCyWZf8L139y1r/t2eoe8Lxdb69PT+LO6U1NkpTV5Wz10JrdEJs9PKk1NM1ttJulyXsnVCyj93mK+zXgnqrKjh3aVmiywcWi+wWw19C0ddns6RkkJja1rmFg4QttJVFmvlaGNrhMdT2vabXxAxUKpqYzNeMnQubXFj0rWOfb8e6TG47RakkPc4cIEdQ+KTHpbrd3pEkk3ve+1O1lUCCLDntiutlDjHquARgNg1XS3bzdROCVdIBSlHEpC4CuooCUCkhLARKFJotZ5lGT9GdaCbpI0k2HLhfvopwuXCUyJ28IdYShIDtHWilXQk3QUR26UHJF0XQW2QReUj+m89ysspt/Z5x/Rk6BolQs059GZ19RZY9aus5Iw2Cctubwv5vRK5Z/XXG+ni5OKSnZWYpwxttYkXVZRlxwTu5cqHQ/zBUarMv8Aheu/uWqnktM07zT8Fj80KgCWOPWQXuuNVrLV13pj1XLx9b/Z6ML6Z3LOd9RHMWsIDcMLcu+nIM95bua/R0wDazmhmoEDS1nDS6gs3nE+0zuUf7WrzQyeDT1MbogC9uk1z4xpAGK2k0kXtcbF0mOMw7tOdt20mSsoGWGN7gAXNubDC64qrNt58lhx+6R1OIQmseGtVkOlQMoHzhzKq+eJuF7Am5coyO1m/QF6Xn7VrBKwMeC27jbRdwd/Bdp23cFTeVv307HlaVrS0HAm+oXva2tHWVaVDTcgixvqOtdyf6QVRLlKVxJc65Osm11yKvkbqPsCM321y6FlfnibhewI+eZuF7Aqx2tXdKCyPzxNw/YF0ZZm4fsCu17WtSwsgMtz8P2BK+fp+H7rfBTaXFrU7SnWsb8/T8P3W+C63OGoH3/db4Idr0KiyfJMXCMBxABILmtsDzlR6mJzC5rhZwdYjA2Kx9FnpWQlxjlALgASWMOANxrCbnzqqnuc5zxpONydFox5rKL2thoDeHUFwxN4I6gsZ9JKjh+63wR9JKjh+63wQ02Pk7OCO5c3Bu97Ssd9Iqjh+63wR9Iqjh+63wQ02O4t5R+JyDH/ADO61jvpFUcP3W+C59Iajh+63wQ7Xp2a4BkeNuhr261p5hpMcw4gtIscRe1tS8Sos76uEkskAJFvQYcL8ymf+RcoccPy4/BZylrc1ptqvMndB6McZ34w5p7sVXOzCqtjorcpkHwWQ+mdZxxHMLI+mldsqHDmsueup/F/xa1uY1WCLiJwviBI9pI59HBPPzLmP8EdFS0/qYscM+MobKl/u+Ccbn7lEf8AtO6meCa6n8P8WzyVmnLBOyQx6LAHaRMsbzqIFmtA31Z13p/hcvPB8oWUf+QexH4JiXPatcbulBO/oM8FjLp5ZXdamUnxJzlb9cU/kLOB8IeLvcTYA6dgLAjRN7+bjewWcq8qSSu0nuueYBMtqXDUbLrjj61WL7u3rGaz/wBkhvrs7Z/UchedUmdlXExrGSWY29hojC5v8UJ44bqnQhC6IEIQgEIQgEIQgEIQgEIQgEIQgEIQgEIQgEIQgEIQgEIQgEIQgEIQgEIQgEIQgEIQgEIQgEIQgEIQgEIQgEIQgEIQgEIQgEIQgEIQgEIQgEIQgEIQgEIQgEIQgEIQgEIQgEIQg//Z"/>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3560" name="AutoShape 8" descr="data:image/jpeg;base64,/9j/4AAQSkZJRgABAQAAAQABAAD/2wCEAAkGBhAQEBAUEBAVDw8VEBAQFRAQEhAQDw8PFBAVFBQQFBIXHSYeFxkjGRQSHy8gIycpLC0sFR4xNTAqNSYrLCkBCQoKDgwOFw8PGiocHBwpKSkpKSkpKSkpKSkpKSkpKSkpKSkpKSkpKSkpKSkpKSkpLCwpKSkpKSksLCkpKSkpKf/AABEIAMIBAwMBIgACEQEDEQH/xAAcAAABBQEBAQAAAAAAAAAAAAAAAgMEBQYBBwj/xABHEAABAwIBBQsHCQgCAwAAAAABAAIDBBEhBQYSMUETUVJTYXGBkZKx0RQiMnKhosEHFRYjM0KCk7IkNENiY3OD4VTSF0Ti/8QAGQEBAQEBAQEAAAAAAAAAAAAAAAECAwQF/8QAIxEBAQACAQUBAQADAQAAAAAAAAECEVEDEhMhMRRhIjJBBP/aAAwDAQACEQMRAD8A8NQhCAQhCAQhCAQhCAQhCAQhCAQhCAQhCAQhCAQhCAQhCAQhCAQhCAQhCAQhCAQhCAQhCDqLL6H8gh4pnYb4I8hi4pnYZ4LzfpnDvOjb/wBfPCF9FRUEPFM7DPBRcg0MTmuJiYbuOtjeXkT9M4XwXl8/osvpJ1DCD9lH+WzwTgoIOJj7DfBP0zhfz3l80oX0pJQw8TH2GeCYNBDxUfYZ4J+mcJ4Ly+ckL6FdQRX+yZ2GeCScnxcUzsM8E/TOF/PeXz4he/voIuLZ2GeCbdk+Limdhvgn6ZwngvLwSyF7uaGPi2dhvguHJ8fFs7DfBP0zg8F5eEoXujqGPi2dhvgm3UMXFs7DfBP0zhPDeXh6F7YaKPi2dlvgjyKPi2dlqfpnB4by8TRZe2Gjj4tvZakmij4tvZan6ZweG8vFbIXtIoY+Lb2W+CWKGPi29lvgn6ZwnivLxNC9sNFHxbOy1IdRx8W3st8E/TODxXl4tZC9qFFHxbey3wS20MXFs7LU/TODxXl4kiy9sdRRcW3stQyjj4tnZb4J+mcHivLxNC9xjoYuLZ2W+Cj1tBHu1OBG3F7vutxs0lX9E4PFeXi1kWX0dBk6Hio+wzwVnSZNg4mP8tngrOvL/wATxvl6yF9cMyVTWH7PF+WzwQteWM9rKlcBQ5Javm3698+HNKwUTIrrRdKflPmu5j3KPkj7IKy+hO3TFO6ZUe+I51Ism2tm5H4JrdcEuQ60wAmxwyo3VcaLlOFqmyGHvSXPSpAkuam0pOkFwvCUGLhYpaGi8JLnBKLMU25qrLlwuEhd3NcLFRxJJATraVx5lOp82pXC5AA3jr6lqY2xme6q9JdBVlJkN7dZDTe1scelQpYC02ItjZXss9pbr6QXJBcEpzUksWKg0040hNhiWAqtdKIwuaKXGEQ6xqj1Df2im9Z/6CpUbFHqB+0U/O/9BWojRQhTqZ2KgRlTKcrO0sWzZsEKO0oXXbHazJSQVwvXGFeevSTVOtG7mPck5N+zak1x+qf6pS6PCNqs+CQHYjnUkFRGDEKQXJVJlGCj3wT8jsCoxWVdjOJTpTUWtOIpmRJJSpUgojrNSCEpgwQ5Aw5NuKcemnLUZKIVlk7JQe0vccAdW/07FXBXtNMGwAtcS73WnY220rr05LWcrqHMmOY6S+gNBuDRvu31azZSjZgXtaeDcX6lmG1cuj5oFnEgONiS7b5qrJc3JHPa+edgAcCNEAEuvtcT6PKvXZ70dO3t20mUMqU7yYzIN0I9HU4dKgU7H2LHWLd+2JtqN1EyjkaB9TpxVF9IAHRc0gkAAjDUpE8Gg6MaZJN8Cd4b6Ry6m77VszbEjlsmk/WPBcTa3ImWheTqffS4/HEtq4utXONOhORNSbJyNUPMChVH7zBzyfpKns1KvqD+0wf5P0q4o0LNSkwOURmpSIisqsGvXUwChXdRnUq6bui6xfrpCa0/VlEVBK4Asn0AfuaLHW6wm60+Yege1RMsyvbTt3NxY/SaLtNjrO1axLdLL5sqP+QOmNi4aKqH8Vh/APFecfTKoabbrLgbemnG59zj+NJ0lp+C7eLJy8seg+TVXDjP4T/2XNwqv6Z6HD4rBjP6fjndLWeCcGf83HHpjZ4KeLLhfJi2pFUPux9BeEkyVPFtPM93/VY9vygS7ZR0xNTjc/5OG0/47J4suF8uPLUmWo2xDof/APKT5TNxB7Y8Fm2/KC7hx9LSEoZ+csftCePLhfJjy0fl8o/gO7TFw5Sfthf7viqEZ9Dej7RCW3PVvBj/ADFnty4PJjyt3ZRO2KQfhB+KQcpAa2Sdj/arm54NP3W/mDwR9KWcAdDm+Cdl4O+LE5XbwX9hyk0uVA5rg0EHXYhzelU4ziYfue81SqHKRldoxRFx/lLbDnOxWY2G5VtkCVoe+7hfRwYfTBvibbEqoyw0O0nQ+UmxayHDR0+E6+FgN9ZzKM7qKthe7zQR9YDYksdh8FaSNjl+siddpOFsCBtavZjNxmdTtmkulypOWlrqKOOIkm7TGHsN9bbXJTuWKpojic446RsdV7BMQ119FmNtWJuQptM2Kt3RgtoxEAP2XIxxV05XLalNYzhjrCG1TOEOsKwqc0bAljd1tjZoxtvgbVRzU0LDZ7Sw7z2uafaF48pbXWJ7Z2n7w6wnGvG+OtVAZT79koR0/CHXZY0q6BSmKnYyn4Y7X+0/HTwcaB/k/wBqJtdMKrqj95h5pP0pDKOE6pjfkkPwK5uAbPCASbCXEkk6htKs9G2ia7BPROUZpT0ax7VLD0JsLqnsUd0m65dAKuX1uGqx3m9I70xlE/Vx+s09ScrTgPWHxTOUjZjOk9Tbq4pl8ebSAXPOe9J0BvLrihfTnx4cvoEY3guGIbyUCuqobMLd4JEkLbHDYnim5TgeZNIrCVwISgtKSQu2SrIss6SkqTkzJk1TK2KCN0srjYMYLnn3gOUqO5ew/IjkExMlq3EfWAxRi2Oi1wLn35ThbkRrH2fzV+RuKAbrlOQPcBfcGutC0/1H38/mFgtfk+no9IMpzC1oHoQ6FrcobrKtamZpGi8B5cCdF2I0RtIPKk0sEcZDWRtZ5oJLWNbjvEgLNkdZLHjPyzBzauPYCxpFuQlZbJmWpmNIacdo2FehfLTTjd6Y2xLHewrzeaC3o6z7FuT055X2kV2c07hoMOhsOjrPSvQ8x6eSKha5wtdxc6+DnedcNVB8l+ZBrJ3SSD6mIi5tfSlPot6BcnoXqNfkxjgWRAEMOLvuAjY3fPLsWcjGe9olFltttVnDAX59V1ePkgqIbTsY9puDpkAg8jtYWCqi6FxvtvbkKarMrO3O17nRJBAJGlvH2rnp3z9wxntmPNSsM9HM6SAXc6N+iZI269JpHpNXnZy1Ntd7F7zl+sNPQvmbEJneTtu1xGg0GMA3HSvnqY3JO+ScNWJ2LfbHDdS/n6bfHUFw5cl5OpV5Qp2Yp3Vpc25nSTROOyUDDVqW6d+8RerJ+kLCZnjz4/7vwW5efr4vVk7gvN1Zqu3T+LppT8blGYU4xy8u3ZMDkJoPQmxSXSmlYr50mOuWb3R8U2auQ63zH/KwL2fmvLj55w2VYfR9b4FQ8qyXbzMk69BZfdztLzzzhJc8b3XM49wWsf8Azf1MuvNfFOYXcE7NinZJyU2V53aXyeNrbl5jMjjvNbGCNIqSHjeZ0ukK7ug/p9iQ95XqmOnn2sYcgZMvY11Qb4XFG1oHKdJ2pUtdknc5ZGMkZMxriGytOi2RuxwBxCmbrys/JHxKU2o/nt6sUI+C1r0m1WMnu4TR037kt2RyR9oMd5r3dytPLncbL+Hc29wXfLnbZZ/ziO5TRtSx5qPOpzzzQSJ4ZoO3pfy9HvVk2qG3dH4EedPKfimiWHWy/rOe5NG0QZq29LSHO6JveVynyBTaREsjmDRuHB7SL84uFLLY+KZ0i6n5GkG6WDQAQcALBNFqsqMzWPsaedh5HHS9rSvTPk9mFPSQ08jxugL72voguf6IO3BZt1DE43Mbb79gD1qwyVUtgeHBjSADYkXcDawIN1bisy1W3pKsPqJzrA0Y28jW6/arVx80uHpDFY/N6q0pH+drb7b6lp21Hm2vyrlfT043bz/5YpWvNK4fzD2A2Xm+s6r8g28i3PyrT2bSjXd0h6AFi8jyDd4L+ju0V+bdAtT445/XsWbUO4UsVJAdEgF1RMPSdK/znRsPJcNvyLSRMDQGtFmgWsodHThjLgBtybAAdK46e1yXFYvt0xVWeVM0MaQ0HXewGtYFle5jiGsNnNLSDvnatfnBXkxyWOoE9WKzk9nWcNqy239DWl0TWu0SNzjBDgHNcCLEELyTP/MySlldIxoMD3Fw0QAI7m+jYbMcFrcmZWLXAE6wxuPPZaWthbUxTxvFwY3NF8bHQwKsrjlHz0Qmy5SKmPRe5u8SOokKO9dGK1GZoxjP9U9y3A/eI/Uk7gsTmcMYv7p7ltThPH6r/gvF1v8AZ6cPi4YUppTN06wryup4FC6GoV0PIAV26TdNVUmi3A2xX2Xzkhq7dVnlD99J3d97XKC3uugKp+sPCtv42PMdq61rw5ukTYnlCC3BRdJC6EHV0IQqOgrt0ldUNlXU3JJtJ+EqApuSvT6FYi8EiNNM3sgvWmTjzdavJOdLDds/mONgHj7O28Rs51jS9Bes5SVvHK4pPyw6O6UQab/VSOwIIN32vdYambouDt5zXdTgfgtJX0bZgNK92izTf0RrsORUtVROjDr4ixsRq1LOm7lt7fJlAEtaNjQek4qBUVXmlNU1R9Ux210cZ62BRZZLtXGx2xVGV5rtcN8EdeCo6SrNgDq0RjzYFXFY26zOUNJtPKWmxa9o/C4m/cFlat2kYEc60+S8s2dM44NsDe+rzQCvK6bOWRgsWh3OSEmszlnkaWAiNh1hms8hK121i1AylKHzSubqdI9w5i4kKG4Jy6bctudavMzXH/cd3LZu+3j9R/wWOzLGMf8Acd3LYOH18fqu7wvH1vr04fF9kOJss0rHtDmhjSDdwc0naLYEYFO5ZgZHLK2MWa29gSTqF9ahZNqnQzSP0bh0bQML3Iwtya0/lKoEskrm3s4uIuLHEW1KyY+L+s++5o6XI1KY2FwfpFjHGzza5aDhghMUuVYBGwGSxDGgjc5DYhoFtS6vTJ09ON7ngqaqmkhoG0/Ap1M1TyACMDfWOYrq5x6Jmfky1JA5sTXtfNJu73sBbFBHE+50jqu4AdBVtLRQMo2R3JYPI6aWPRaA01J0t3LyL6nELzWhy5KI9xdNJuThbc9I7nYnUW6sSrTKVJVaEhL5HMIaXBz3EOawebpb4GzeXfGbnpLhXolbk8mocyeIRwNrIm0zNEN/Z4YtNzm74J0rnlXmueeWoqmWnEQcWs3QmSRrWukc9480AfdbawVf89TSPbus8hkH1bdKR7i1pw0Q7YNShVbC2oLDraQNd8dqzb6XtsTV1JCUuYLroXEIFLoKSCu2QdU3Jh848ygqXQazzIi10lzTTReuaSuw4SkOKQXIJQ0CVwgEWOISCUAqKvaHL5DWsfbRADQ4DU0CwurUSgjzTcHaNSxt1Loq50eo9GwrOUbmWl7URYrP5Sp7Q1gIw3MuHIQ4EK8iyg2VltUgv5vJvgqLliAGnqOWnd7Bf4LjZp13t5c5AKU5t72Ta6S+nJ0pDkpJdrVK2GZgxj/uO7lrnfbx+o7vCyWZf8L139y1r/t2eoe8Lxdb69PT+LO6U1NkpTV5Wz10JrdEJs9PKk1NM1ttJulyXsnVCyj93mK+zXgnqrKjh3aVmiywcWi+wWw19C0ddns6RkkJja1rmFg4QttJVFmvlaGNrhMdT2vabXxAxUKpqYzNeMnQubXFj0rWOfb8e6TG47RakkPc4cIEdQ+KTHpbrd3pEkk3ve+1O1lUCCLDntiutlDjHquARgNg1XS3bzdROCVdIBSlHEpC4CuooCUCkhLARKFJotZ5lGT9GdaCbpI0k2HLhfvopwuXCUyJ28IdYShIDtHWilXQk3QUR26UHJF0XQW2QReUj+m89ysspt/Z5x/Rk6BolQs059GZ19RZY9aus5Iw2Cctubwv5vRK5Z/XXG+ni5OKSnZWYpwxttYkXVZRlxwTu5cqHQ/zBUarMv8Aheu/uWqnktM07zT8Fj80KgCWOPWQXuuNVrLV13pj1XLx9b/Z6ML6Z3LOd9RHMWsIDcMLcu+nIM95bua/R0wDazmhmoEDS1nDS6gs3nE+0zuUf7WrzQyeDT1MbogC9uk1z4xpAGK2k0kXtcbF0mOMw7tOdt20mSsoGWGN7gAXNubDC64qrNt58lhx+6R1OIQmseGtVkOlQMoHzhzKq+eJuF7Am5coyO1m/QF6Xn7VrBKwMeC27jbRdwd/Bdp23cFTeVv307HlaVrS0HAm+oXva2tHWVaVDTcgixvqOtdyf6QVRLlKVxJc65Osm11yKvkbqPsCM321y6FlfnibhewI+eZuF7Aqx2tXdKCyPzxNw/YF0ZZm4fsCu17WtSwsgMtz8P2BK+fp+H7rfBTaXFrU7SnWsb8/T8P3W+C63OGoH3/db4Idr0KiyfJMXCMBxABILmtsDzlR6mJzC5rhZwdYjA2Kx9FnpWQlxjlALgASWMOANxrCbnzqqnuc5zxpONydFox5rKL2thoDeHUFwxN4I6gsZ9JKjh+63wR9JKjh+63wQ02Pk7OCO5c3Bu97Ssd9Iqjh+63wR9Iqjh+63wQ02O4t5R+JyDH/ADO61jvpFUcP3W+C59Iajh+63wQ7Xp2a4BkeNuhr261p5hpMcw4gtIscRe1tS8Sos76uEkskAJFvQYcL8ymf+RcoccPy4/BZylrc1ptqvMndB6McZ34w5p7sVXOzCqtjorcpkHwWQ+mdZxxHMLI+mldsqHDmsueup/F/xa1uY1WCLiJwviBI9pI59HBPPzLmP8EdFS0/qYscM+MobKl/u+Ccbn7lEf8AtO6meCa6n8P8WzyVmnLBOyQx6LAHaRMsbzqIFmtA31Z13p/hcvPB8oWUf+QexH4JiXPatcbulBO/oM8FjLp5ZXdamUnxJzlb9cU/kLOB8IeLvcTYA6dgLAjRN7+bjewWcq8qSSu0nuueYBMtqXDUbLrjj61WL7u3rGaz/wBkhvrs7Z/UchedUmdlXExrGSWY29hojC5v8UJ44bqnQhC6IEIQgEIQgEIQgEIQgEIQgEIQgEIQgEIQgEIQgEIQgEIQgEIQgEIQgEIQgEIQgEIQgEIQgEIQgEIQgEIQgEIQgEIQgEIQgEIQgEIQgEIQgEIQgEIQgEIQgEIQgEIQgEIQgEIQg//Z"/>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3562" name="AutoShape 10" descr="data:image/jpeg;base64,/9j/4AAQSkZJRgABAQAAAQABAAD/2wCEAAkGBhAQEBAUEBAVDw8VEBAQFRAQEhAQDw8PFBAVFBQQFBIXHSYeFxkjGRQSHy8gIycpLC0sFR4xNTAqNSYrLCkBCQoKDgwOFw8PGiocHBwpKSkpKSkpKSkpKSkpKSkpKSkpKSkpKSkpKSkpKSkpKSkpLCwpKSkpKSksLCkpKSkpKf/AABEIAMIBAwMBIgACEQEDEQH/xAAcAAABBQEBAQAAAAAAAAAAAAAAAgMEBQYBBwj/xABHEAABAwIBBQsHCQgCAwAAAAABAAIDBBEhBQYSMUETUVJTYXGBkZKx0RQiMnKhosEHFRYjM0KCk7IkNENiY3OD4VTSF0Ti/8QAGQEBAQEBAQEAAAAAAAAAAAAAAAECAwQF/8QAIxEBAQACAQUBAQADAQAAAAAAAAECEVEDEhMhMRRhIjJBBP/aAAwDAQACEQMRAD8A8NQhCAQhCAQhCAQhCAQhCAQhCAQhCAQhCAQhCAQhCAQhCAQhCAQhCAQhCAQhCAQhCAQhCDqLL6H8gh4pnYb4I8hi4pnYZ4LzfpnDvOjb/wBfPCF9FRUEPFM7DPBRcg0MTmuJiYbuOtjeXkT9M4XwXl8/osvpJ1DCD9lH+WzwTgoIOJj7DfBP0zhfz3l80oX0pJQw8TH2GeCYNBDxUfYZ4J+mcJ4Ly+ckL6FdQRX+yZ2GeCScnxcUzsM8E/TOF/PeXz4he/voIuLZ2GeCbdk+Limdhvgn6ZwngvLwSyF7uaGPi2dhvguHJ8fFs7DfBP0zg8F5eEoXujqGPi2dhvgm3UMXFs7DfBP0zhPDeXh6F7YaKPi2dlvgjyKPi2dlqfpnB4by8TRZe2Gjj4tvZakmij4tvZan6ZweG8vFbIXtIoY+Lb2W+CWKGPi29lvgn6ZwnivLxNC9sNFHxbOy1IdRx8W3st8E/TODxXl4tZC9qFFHxbey3wS20MXFs7LU/TODxXl4kiy9sdRRcW3stQyjj4tnZb4J+mcHivLxNC9xjoYuLZ2W+Cj1tBHu1OBG3F7vutxs0lX9E4PFeXi1kWX0dBk6Hio+wzwVnSZNg4mP8tngrOvL/wATxvl6yF9cMyVTWH7PF+WzwQteWM9rKlcBQ5Javm3698+HNKwUTIrrRdKflPmu5j3KPkj7IKy+hO3TFO6ZUe+I51Ism2tm5H4JrdcEuQ60wAmxwyo3VcaLlOFqmyGHvSXPSpAkuam0pOkFwvCUGLhYpaGi8JLnBKLMU25qrLlwuEhd3NcLFRxJJATraVx5lOp82pXC5AA3jr6lqY2xme6q9JdBVlJkN7dZDTe1scelQpYC02ItjZXss9pbr6QXJBcEpzUksWKg0040hNhiWAqtdKIwuaKXGEQ6xqj1Df2im9Z/6CpUbFHqB+0U/O/9BWojRQhTqZ2KgRlTKcrO0sWzZsEKO0oXXbHazJSQVwvXGFeevSTVOtG7mPck5N+zak1x+qf6pS6PCNqs+CQHYjnUkFRGDEKQXJVJlGCj3wT8jsCoxWVdjOJTpTUWtOIpmRJJSpUgojrNSCEpgwQ5Aw5NuKcemnLUZKIVlk7JQe0vccAdW/07FXBXtNMGwAtcS73WnY220rr05LWcrqHMmOY6S+gNBuDRvu31azZSjZgXtaeDcX6lmG1cuj5oFnEgONiS7b5qrJc3JHPa+edgAcCNEAEuvtcT6PKvXZ70dO3t20mUMqU7yYzIN0I9HU4dKgU7H2LHWLd+2JtqN1EyjkaB9TpxVF9IAHRc0gkAAjDUpE8Gg6MaZJN8Cd4b6Ry6m77VszbEjlsmk/WPBcTa3ImWheTqffS4/HEtq4utXONOhORNSbJyNUPMChVH7zBzyfpKns1KvqD+0wf5P0q4o0LNSkwOURmpSIisqsGvXUwChXdRnUq6bui6xfrpCa0/VlEVBK4Asn0AfuaLHW6wm60+Yege1RMsyvbTt3NxY/SaLtNjrO1axLdLL5sqP+QOmNi4aKqH8Vh/APFecfTKoabbrLgbemnG59zj+NJ0lp+C7eLJy8seg+TVXDjP4T/2XNwqv6Z6HD4rBjP6fjndLWeCcGf83HHpjZ4KeLLhfJi2pFUPux9BeEkyVPFtPM93/VY9vygS7ZR0xNTjc/5OG0/47J4suF8uPLUmWo2xDof/APKT5TNxB7Y8Fm2/KC7hx9LSEoZ+csftCePLhfJjy0fl8o/gO7TFw5Sfthf7viqEZ9Dej7RCW3PVvBj/ADFnty4PJjyt3ZRO2KQfhB+KQcpAa2Sdj/arm54NP3W/mDwR9KWcAdDm+Cdl4O+LE5XbwX9hyk0uVA5rg0EHXYhzelU4ziYfue81SqHKRldoxRFx/lLbDnOxWY2G5VtkCVoe+7hfRwYfTBvibbEqoyw0O0nQ+UmxayHDR0+E6+FgN9ZzKM7qKthe7zQR9YDYksdh8FaSNjl+siddpOFsCBtavZjNxmdTtmkulypOWlrqKOOIkm7TGHsN9bbXJTuWKpojic446RsdV7BMQ119FmNtWJuQptM2Kt3RgtoxEAP2XIxxV05XLalNYzhjrCG1TOEOsKwqc0bAljd1tjZoxtvgbVRzU0LDZ7Sw7z2uafaF48pbXWJ7Z2n7w6wnGvG+OtVAZT79koR0/CHXZY0q6BSmKnYyn4Y7X+0/HTwcaB/k/wBqJtdMKrqj95h5pP0pDKOE6pjfkkPwK5uAbPCASbCXEkk6htKs9G2ia7BPROUZpT0ax7VLD0JsLqnsUd0m65dAKuX1uGqx3m9I70xlE/Vx+s09ScrTgPWHxTOUjZjOk9Tbq4pl8ebSAXPOe9J0BvLrihfTnx4cvoEY3guGIbyUCuqobMLd4JEkLbHDYnim5TgeZNIrCVwISgtKSQu2SrIss6SkqTkzJk1TK2KCN0srjYMYLnn3gOUqO5ew/IjkExMlq3EfWAxRi2Oi1wLn35ThbkRrH2fzV+RuKAbrlOQPcBfcGutC0/1H38/mFgtfk+no9IMpzC1oHoQ6FrcobrKtamZpGi8B5cCdF2I0RtIPKk0sEcZDWRtZ5oJLWNbjvEgLNkdZLHjPyzBzauPYCxpFuQlZbJmWpmNIacdo2FehfLTTjd6Y2xLHewrzeaC3o6z7FuT055X2kV2c07hoMOhsOjrPSvQ8x6eSKha5wtdxc6+DnedcNVB8l+ZBrJ3SSD6mIi5tfSlPot6BcnoXqNfkxjgWRAEMOLvuAjY3fPLsWcjGe9olFltttVnDAX59V1ePkgqIbTsY9puDpkAg8jtYWCqi6FxvtvbkKarMrO3O17nRJBAJGlvH2rnp3z9wxntmPNSsM9HM6SAXc6N+iZI269JpHpNXnZy1Ntd7F7zl+sNPQvmbEJneTtu1xGg0GMA3HSvnqY3JO+ScNWJ2LfbHDdS/n6bfHUFw5cl5OpV5Qp2Yp3Vpc25nSTROOyUDDVqW6d+8RerJ+kLCZnjz4/7vwW5efr4vVk7gvN1Zqu3T+LppT8blGYU4xy8u3ZMDkJoPQmxSXSmlYr50mOuWb3R8U2auQ63zH/KwL2fmvLj55w2VYfR9b4FQ8qyXbzMk69BZfdztLzzzhJc8b3XM49wWsf8Azf1MuvNfFOYXcE7NinZJyU2V53aXyeNrbl5jMjjvNbGCNIqSHjeZ0ukK7ug/p9iQ95XqmOnn2sYcgZMvY11Qb4XFG1oHKdJ2pUtdknc5ZGMkZMxriGytOi2RuxwBxCmbrys/JHxKU2o/nt6sUI+C1r0m1WMnu4TR037kt2RyR9oMd5r3dytPLncbL+Hc29wXfLnbZZ/ziO5TRtSx5qPOpzzzQSJ4ZoO3pfy9HvVk2qG3dH4EedPKfimiWHWy/rOe5NG0QZq29LSHO6JveVynyBTaREsjmDRuHB7SL84uFLLY+KZ0i6n5GkG6WDQAQcALBNFqsqMzWPsaedh5HHS9rSvTPk9mFPSQ08jxugL72voguf6IO3BZt1DE43Mbb79gD1qwyVUtgeHBjSADYkXcDawIN1bisy1W3pKsPqJzrA0Y28jW6/arVx80uHpDFY/N6q0pH+drb7b6lp21Hm2vyrlfT043bz/5YpWvNK4fzD2A2Xm+s6r8g28i3PyrT2bSjXd0h6AFi8jyDd4L+ju0V+bdAtT445/XsWbUO4UsVJAdEgF1RMPSdK/znRsPJcNvyLSRMDQGtFmgWsodHThjLgBtybAAdK46e1yXFYvt0xVWeVM0MaQ0HXewGtYFle5jiGsNnNLSDvnatfnBXkxyWOoE9WKzk9nWcNqy239DWl0TWu0SNzjBDgHNcCLEELyTP/MySlldIxoMD3Fw0QAI7m+jYbMcFrcmZWLXAE6wxuPPZaWthbUxTxvFwY3NF8bHQwKsrjlHz0Qmy5SKmPRe5u8SOokKO9dGK1GZoxjP9U9y3A/eI/Uk7gsTmcMYv7p7ltThPH6r/gvF1v8AZ6cPi4YUppTN06wryup4FC6GoV0PIAV26TdNVUmi3A2xX2Xzkhq7dVnlD99J3d97XKC3uugKp+sPCtv42PMdq61rw5ukTYnlCC3BRdJC6EHV0IQqOgrt0ldUNlXU3JJtJ+EqApuSvT6FYi8EiNNM3sgvWmTjzdavJOdLDds/mONgHj7O28Rs51jS9Bes5SVvHK4pPyw6O6UQab/VSOwIIN32vdYambouDt5zXdTgfgtJX0bZgNK92izTf0RrsORUtVROjDr4ixsRq1LOm7lt7fJlAEtaNjQek4qBUVXmlNU1R9Ux210cZ62BRZZLtXGx2xVGV5rtcN8EdeCo6SrNgDq0RjzYFXFY26zOUNJtPKWmxa9o/C4m/cFlat2kYEc60+S8s2dM44NsDe+rzQCvK6bOWRgsWh3OSEmszlnkaWAiNh1hms8hK121i1AylKHzSubqdI9w5i4kKG4Jy6bctudavMzXH/cd3LZu+3j9R/wWOzLGMf8Acd3LYOH18fqu7wvH1vr04fF9kOJss0rHtDmhjSDdwc0naLYEYFO5ZgZHLK2MWa29gSTqF9ahZNqnQzSP0bh0bQML3Iwtya0/lKoEskrm3s4uIuLHEW1KyY+L+s++5o6XI1KY2FwfpFjHGzza5aDhghMUuVYBGwGSxDGgjc5DYhoFtS6vTJ09ON7ngqaqmkhoG0/Ap1M1TyACMDfWOYrq5x6Jmfky1JA5sTXtfNJu73sBbFBHE+50jqu4AdBVtLRQMo2R3JYPI6aWPRaA01J0t3LyL6nELzWhy5KI9xdNJuThbc9I7nYnUW6sSrTKVJVaEhL5HMIaXBz3EOawebpb4GzeXfGbnpLhXolbk8mocyeIRwNrIm0zNEN/Z4YtNzm74J0rnlXmueeWoqmWnEQcWs3QmSRrWukc9480AfdbawVf89TSPbus8hkH1bdKR7i1pw0Q7YNShVbC2oLDraQNd8dqzb6XtsTV1JCUuYLroXEIFLoKSCu2QdU3Jh848ygqXQazzIi10lzTTReuaSuw4SkOKQXIJQ0CVwgEWOISCUAqKvaHL5DWsfbRADQ4DU0CwurUSgjzTcHaNSxt1Loq50eo9GwrOUbmWl7URYrP5Sp7Q1gIw3MuHIQ4EK8iyg2VltUgv5vJvgqLliAGnqOWnd7Bf4LjZp13t5c5AKU5t72Ta6S+nJ0pDkpJdrVK2GZgxj/uO7lrnfbx+o7vCyWZf8L139y1r/t2eoe8Lxdb69PT+LO6U1NkpTV5Wz10JrdEJs9PKk1NM1ttJulyXsnVCyj93mK+zXgnqrKjh3aVmiywcWi+wWw19C0ddns6RkkJja1rmFg4QttJVFmvlaGNrhMdT2vabXxAxUKpqYzNeMnQubXFj0rWOfb8e6TG47RakkPc4cIEdQ+KTHpbrd3pEkk3ve+1O1lUCCLDntiutlDjHquARgNg1XS3bzdROCVdIBSlHEpC4CuooCUCkhLARKFJotZ5lGT9GdaCbpI0k2HLhfvopwuXCUyJ28IdYShIDtHWilXQk3QUR26UHJF0XQW2QReUj+m89ysspt/Z5x/Rk6BolQs059GZ19RZY9aus5Iw2Cctubwv5vRK5Z/XXG+ni5OKSnZWYpwxttYkXVZRlxwTu5cqHQ/zBUarMv8Aheu/uWqnktM07zT8Fj80KgCWOPWQXuuNVrLV13pj1XLx9b/Z6ML6Z3LOd9RHMWsIDcMLcu+nIM95bua/R0wDazmhmoEDS1nDS6gs3nE+0zuUf7WrzQyeDT1MbogC9uk1z4xpAGK2k0kXtcbF0mOMw7tOdt20mSsoGWGN7gAXNubDC64qrNt58lhx+6R1OIQmseGtVkOlQMoHzhzKq+eJuF7Am5coyO1m/QF6Xn7VrBKwMeC27jbRdwd/Bdp23cFTeVv307HlaVrS0HAm+oXva2tHWVaVDTcgixvqOtdyf6QVRLlKVxJc65Osm11yKvkbqPsCM321y6FlfnibhewI+eZuF7Aqx2tXdKCyPzxNw/YF0ZZm4fsCu17WtSwsgMtz8P2BK+fp+H7rfBTaXFrU7SnWsb8/T8P3W+C63OGoH3/db4Idr0KiyfJMXCMBxABILmtsDzlR6mJzC5rhZwdYjA2Kx9FnpWQlxjlALgASWMOANxrCbnzqqnuc5zxpONydFox5rKL2thoDeHUFwxN4I6gsZ9JKjh+63wR9JKjh+63wQ02Pk7OCO5c3Bu97Ssd9Iqjh+63wR9Iqjh+63wQ02O4t5R+JyDH/ADO61jvpFUcP3W+C59Iajh+63wQ7Xp2a4BkeNuhr261p5hpMcw4gtIscRe1tS8Sos76uEkskAJFvQYcL8ymf+RcoccPy4/BZylrc1ptqvMndB6McZ34w5p7sVXOzCqtjorcpkHwWQ+mdZxxHMLI+mldsqHDmsueup/F/xa1uY1WCLiJwviBI9pI59HBPPzLmP8EdFS0/qYscM+MobKl/u+Ccbn7lEf8AtO6meCa6n8P8WzyVmnLBOyQx6LAHaRMsbzqIFmtA31Z13p/hcvPB8oWUf+QexH4JiXPatcbulBO/oM8FjLp5ZXdamUnxJzlb9cU/kLOB8IeLvcTYA6dgLAjRN7+bjewWcq8qSSu0nuueYBMtqXDUbLrjj61WL7u3rGaz/wBkhvrs7Z/UchedUmdlXExrGSWY29hojC5v8UJ44bqnQhC6IEIQgEIQgEIQgEIQgEIQgEIQgEIQgEIQgEIQgEIQgEIQgEIQgEIQgEIQgEIQgEIQgEIQgEIQgEIQgEIQgEIQgEIQgEIQgEIQgEIQgEIQgEIQgEIQgEIQgEIQgEIQgEIQgEIQg//Z"/>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3564" name="AutoShape 12" descr="data:image/jpeg;base64,/9j/4AAQSkZJRgABAQAAAQABAAD/2wCEAAkGBhAQEBAUEBAVDw8VEBAQFRAQEhAQDw8PFBAVFBQQFBIXHSYeFxkjGRQSHy8gIycpLC0sFR4xNTAqNSYrLCkBCQoKDgwOFw8PGiocHBwpKSkpKSkpKSkpKSkpKSkpKSkpKSkpKSkpKSkpKSkpKSkpLCwpKSkpKSksLCkpKSkpKf/AABEIAMIBAwMBIgACEQEDEQH/xAAcAAABBQEBAQAAAAAAAAAAAAAAAgMEBQYBBwj/xABHEAABAwIBBQsHCQgCAwAAAAABAAIDBBEhBQYSMUETUVJTYXGBkZKx0RQiMnKhosEHFRYjM0KCk7IkNENiY3OD4VTSF0Ti/8QAGQEBAQEBAQEAAAAAAAAAAAAAAAECAwQF/8QAIxEBAQACAQUBAQADAQAAAAAAAAECEVEDEhMhMRRhIjJBBP/aAAwDAQACEQMRAD8A8NQhCAQhCAQhCAQhCAQhCAQhCAQhCAQhCAQhCAQhCAQhCAQhCAQhCAQhCAQhCAQhCAQhCDqLL6H8gh4pnYb4I8hi4pnYZ4LzfpnDvOjb/wBfPCF9FRUEPFM7DPBRcg0MTmuJiYbuOtjeXkT9M4XwXl8/osvpJ1DCD9lH+WzwTgoIOJj7DfBP0zhfz3l80oX0pJQw8TH2GeCYNBDxUfYZ4J+mcJ4Ly+ckL6FdQRX+yZ2GeCScnxcUzsM8E/TOF/PeXz4he/voIuLZ2GeCbdk+Limdhvgn6ZwngvLwSyF7uaGPi2dhvguHJ8fFs7DfBP0zg8F5eEoXujqGPi2dhvgm3UMXFs7DfBP0zhPDeXh6F7YaKPi2dlvgjyKPi2dlqfpnB4by8TRZe2Gjj4tvZakmij4tvZan6ZweG8vFbIXtIoY+Lb2W+CWKGPi29lvgn6ZwnivLxNC9sNFHxbOy1IdRx8W3st8E/TODxXl4tZC9qFFHxbey3wS20MXFs7LU/TODxXl4kiy9sdRRcW3stQyjj4tnZb4J+mcHivLxNC9xjoYuLZ2W+Cj1tBHu1OBG3F7vutxs0lX9E4PFeXi1kWX0dBk6Hio+wzwVnSZNg4mP8tngrOvL/wATxvl6yF9cMyVTWH7PF+WzwQteWM9rKlcBQ5Javm3698+HNKwUTIrrRdKflPmu5j3KPkj7IKy+hO3TFO6ZUe+I51Ism2tm5H4JrdcEuQ60wAmxwyo3VcaLlOFqmyGHvSXPSpAkuam0pOkFwvCUGLhYpaGi8JLnBKLMU25qrLlwuEhd3NcLFRxJJATraVx5lOp82pXC5AA3jr6lqY2xme6q9JdBVlJkN7dZDTe1scelQpYC02ItjZXss9pbr6QXJBcEpzUksWKg0040hNhiWAqtdKIwuaKXGEQ6xqj1Df2im9Z/6CpUbFHqB+0U/O/9BWojRQhTqZ2KgRlTKcrO0sWzZsEKO0oXXbHazJSQVwvXGFeevSTVOtG7mPck5N+zak1x+qf6pS6PCNqs+CQHYjnUkFRGDEKQXJVJlGCj3wT8jsCoxWVdjOJTpTUWtOIpmRJJSpUgojrNSCEpgwQ5Aw5NuKcemnLUZKIVlk7JQe0vccAdW/07FXBXtNMGwAtcS73WnY220rr05LWcrqHMmOY6S+gNBuDRvu31azZSjZgXtaeDcX6lmG1cuj5oFnEgONiS7b5qrJc3JHPa+edgAcCNEAEuvtcT6PKvXZ70dO3t20mUMqU7yYzIN0I9HU4dKgU7H2LHWLd+2JtqN1EyjkaB9TpxVF9IAHRc0gkAAjDUpE8Gg6MaZJN8Cd4b6Ry6m77VszbEjlsmk/WPBcTa3ImWheTqffS4/HEtq4utXONOhORNSbJyNUPMChVH7zBzyfpKns1KvqD+0wf5P0q4o0LNSkwOURmpSIisqsGvXUwChXdRnUq6bui6xfrpCa0/VlEVBK4Asn0AfuaLHW6wm60+Yege1RMsyvbTt3NxY/SaLtNjrO1axLdLL5sqP+QOmNi4aKqH8Vh/APFecfTKoabbrLgbemnG59zj+NJ0lp+C7eLJy8seg+TVXDjP4T/2XNwqv6Z6HD4rBjP6fjndLWeCcGf83HHpjZ4KeLLhfJi2pFUPux9BeEkyVPFtPM93/VY9vygS7ZR0xNTjc/5OG0/47J4suF8uPLUmWo2xDof/APKT5TNxB7Y8Fm2/KC7hx9LSEoZ+csftCePLhfJjy0fl8o/gO7TFw5Sfthf7viqEZ9Dej7RCW3PVvBj/ADFnty4PJjyt3ZRO2KQfhB+KQcpAa2Sdj/arm54NP3W/mDwR9KWcAdDm+Cdl4O+LE5XbwX9hyk0uVA5rg0EHXYhzelU4ziYfue81SqHKRldoxRFx/lLbDnOxWY2G5VtkCVoe+7hfRwYfTBvibbEqoyw0O0nQ+UmxayHDR0+E6+FgN9ZzKM7qKthe7zQR9YDYksdh8FaSNjl+siddpOFsCBtavZjNxmdTtmkulypOWlrqKOOIkm7TGHsN9bbXJTuWKpojic446RsdV7BMQ119FmNtWJuQptM2Kt3RgtoxEAP2XIxxV05XLalNYzhjrCG1TOEOsKwqc0bAljd1tjZoxtvgbVRzU0LDZ7Sw7z2uafaF48pbXWJ7Z2n7w6wnGvG+OtVAZT79koR0/CHXZY0q6BSmKnYyn4Y7X+0/HTwcaB/k/wBqJtdMKrqj95h5pP0pDKOE6pjfkkPwK5uAbPCASbCXEkk6htKs9G2ia7BPROUZpT0ax7VLD0JsLqnsUd0m65dAKuX1uGqx3m9I70xlE/Vx+s09ScrTgPWHxTOUjZjOk9Tbq4pl8ebSAXPOe9J0BvLrihfTnx4cvoEY3guGIbyUCuqobMLd4JEkLbHDYnim5TgeZNIrCVwISgtKSQu2SrIss6SkqTkzJk1TK2KCN0srjYMYLnn3gOUqO5ew/IjkExMlq3EfWAxRi2Oi1wLn35ThbkRrH2fzV+RuKAbrlOQPcBfcGutC0/1H38/mFgtfk+no9IMpzC1oHoQ6FrcobrKtamZpGi8B5cCdF2I0RtIPKk0sEcZDWRtZ5oJLWNbjvEgLNkdZLHjPyzBzauPYCxpFuQlZbJmWpmNIacdo2FehfLTTjd6Y2xLHewrzeaC3o6z7FuT055X2kV2c07hoMOhsOjrPSvQ8x6eSKha5wtdxc6+DnedcNVB8l+ZBrJ3SSD6mIi5tfSlPot6BcnoXqNfkxjgWRAEMOLvuAjY3fPLsWcjGe9olFltttVnDAX59V1ePkgqIbTsY9puDpkAg8jtYWCqi6FxvtvbkKarMrO3O17nRJBAJGlvH2rnp3z9wxntmPNSsM9HM6SAXc6N+iZI269JpHpNXnZy1Ntd7F7zl+sNPQvmbEJneTtu1xGg0GMA3HSvnqY3JO+ScNWJ2LfbHDdS/n6bfHUFw5cl5OpV5Qp2Yp3Vpc25nSTROOyUDDVqW6d+8RerJ+kLCZnjz4/7vwW5efr4vVk7gvN1Zqu3T+LppT8blGYU4xy8u3ZMDkJoPQmxSXSmlYr50mOuWb3R8U2auQ63zH/KwL2fmvLj55w2VYfR9b4FQ8qyXbzMk69BZfdztLzzzhJc8b3XM49wWsf8Azf1MuvNfFOYXcE7NinZJyU2V53aXyeNrbl5jMjjvNbGCNIqSHjeZ0ukK7ug/p9iQ95XqmOnn2sYcgZMvY11Qb4XFG1oHKdJ2pUtdknc5ZGMkZMxriGytOi2RuxwBxCmbrys/JHxKU2o/nt6sUI+C1r0m1WMnu4TR037kt2RyR9oMd5r3dytPLncbL+Hc29wXfLnbZZ/ziO5TRtSx5qPOpzzzQSJ4ZoO3pfy9HvVk2qG3dH4EedPKfimiWHWy/rOe5NG0QZq29LSHO6JveVynyBTaREsjmDRuHB7SL84uFLLY+KZ0i6n5GkG6WDQAQcALBNFqsqMzWPsaedh5HHS9rSvTPk9mFPSQ08jxugL72voguf6IO3BZt1DE43Mbb79gD1qwyVUtgeHBjSADYkXcDawIN1bisy1W3pKsPqJzrA0Y28jW6/arVx80uHpDFY/N6q0pH+drb7b6lp21Hm2vyrlfT043bz/5YpWvNK4fzD2A2Xm+s6r8g28i3PyrT2bSjXd0h6AFi8jyDd4L+ju0V+bdAtT445/XsWbUO4UsVJAdEgF1RMPSdK/znRsPJcNvyLSRMDQGtFmgWsodHThjLgBtybAAdK46e1yXFYvt0xVWeVM0MaQ0HXewGtYFle5jiGsNnNLSDvnatfnBXkxyWOoE9WKzk9nWcNqy239DWl0TWu0SNzjBDgHNcCLEELyTP/MySlldIxoMD3Fw0QAI7m+jYbMcFrcmZWLXAE6wxuPPZaWthbUxTxvFwY3NF8bHQwKsrjlHz0Qmy5SKmPRe5u8SOokKO9dGK1GZoxjP9U9y3A/eI/Uk7gsTmcMYv7p7ltThPH6r/gvF1v8AZ6cPi4YUppTN06wryup4FC6GoV0PIAV26TdNVUmi3A2xX2Xzkhq7dVnlD99J3d97XKC3uugKp+sPCtv42PMdq61rw5ukTYnlCC3BRdJC6EHV0IQqOgrt0ldUNlXU3JJtJ+EqApuSvT6FYi8EiNNM3sgvWmTjzdavJOdLDds/mONgHj7O28Rs51jS9Bes5SVvHK4pPyw6O6UQab/VSOwIIN32vdYambouDt5zXdTgfgtJX0bZgNK92izTf0RrsORUtVROjDr4ixsRq1LOm7lt7fJlAEtaNjQek4qBUVXmlNU1R9Ux210cZ62BRZZLtXGx2xVGV5rtcN8EdeCo6SrNgDq0RjzYFXFY26zOUNJtPKWmxa9o/C4m/cFlat2kYEc60+S8s2dM44NsDe+rzQCvK6bOWRgsWh3OSEmszlnkaWAiNh1hms8hK121i1AylKHzSubqdI9w5i4kKG4Jy6bctudavMzXH/cd3LZu+3j9R/wWOzLGMf8Acd3LYOH18fqu7wvH1vr04fF9kOJss0rHtDmhjSDdwc0naLYEYFO5ZgZHLK2MWa29gSTqF9ahZNqnQzSP0bh0bQML3Iwtya0/lKoEskrm3s4uIuLHEW1KyY+L+s++5o6XI1KY2FwfpFjHGzza5aDhghMUuVYBGwGSxDGgjc5DYhoFtS6vTJ09ON7ngqaqmkhoG0/Ap1M1TyACMDfWOYrq5x6Jmfky1JA5sTXtfNJu73sBbFBHE+50jqu4AdBVtLRQMo2R3JYPI6aWPRaA01J0t3LyL6nELzWhy5KI9xdNJuThbc9I7nYnUW6sSrTKVJVaEhL5HMIaXBz3EOawebpb4GzeXfGbnpLhXolbk8mocyeIRwNrIm0zNEN/Z4YtNzm74J0rnlXmueeWoqmWnEQcWs3QmSRrWukc9480AfdbawVf89TSPbus8hkH1bdKR7i1pw0Q7YNShVbC2oLDraQNd8dqzb6XtsTV1JCUuYLroXEIFLoKSCu2QdU3Jh848ygqXQazzIi10lzTTReuaSuw4SkOKQXIJQ0CVwgEWOISCUAqKvaHL5DWsfbRADQ4DU0CwurUSgjzTcHaNSxt1Loq50eo9GwrOUbmWl7URYrP5Sp7Q1gIw3MuHIQ4EK8iyg2VltUgv5vJvgqLliAGnqOWnd7Bf4LjZp13t5c5AKU5t72Ta6S+nJ0pDkpJdrVK2GZgxj/uO7lrnfbx+o7vCyWZf8L139y1r/t2eoe8Lxdb69PT+LO6U1NkpTV5Wz10JrdEJs9PKk1NM1ttJulyXsnVCyj93mK+zXgnqrKjh3aVmiywcWi+wWw19C0ddns6RkkJja1rmFg4QttJVFmvlaGNrhMdT2vabXxAxUKpqYzNeMnQubXFj0rWOfb8e6TG47RakkPc4cIEdQ+KTHpbrd3pEkk3ve+1O1lUCCLDntiutlDjHquARgNg1XS3bzdROCVdIBSlHEpC4CuooCUCkhLARKFJotZ5lGT9GdaCbpI0k2HLhfvopwuXCUyJ28IdYShIDtHWilXQk3QUR26UHJF0XQW2QReUj+m89ysspt/Z5x/Rk6BolQs059GZ19RZY9aus5Iw2Cctubwv5vRK5Z/XXG+ni5OKSnZWYpwxttYkXVZRlxwTu5cqHQ/zBUarMv8Aheu/uWqnktM07zT8Fj80KgCWOPWQXuuNVrLV13pj1XLx9b/Z6ML6Z3LOd9RHMWsIDcMLcu+nIM95bua/R0wDazmhmoEDS1nDS6gs3nE+0zuUf7WrzQyeDT1MbogC9uk1z4xpAGK2k0kXtcbF0mOMw7tOdt20mSsoGWGN7gAXNubDC64qrNt58lhx+6R1OIQmseGtVkOlQMoHzhzKq+eJuF7Am5coyO1m/QF6Xn7VrBKwMeC27jbRdwd/Bdp23cFTeVv307HlaVrS0HAm+oXva2tHWVaVDTcgixvqOtdyf6QVRLlKVxJc65Osm11yKvkbqPsCM321y6FlfnibhewI+eZuF7Aqx2tXdKCyPzxNw/YF0ZZm4fsCu17WtSwsgMtz8P2BK+fp+H7rfBTaXFrU7SnWsb8/T8P3W+C63OGoH3/db4Idr0KiyfJMXCMBxABILmtsDzlR6mJzC5rhZwdYjA2Kx9FnpWQlxjlALgASWMOANxrCbnzqqnuc5zxpONydFox5rKL2thoDeHUFwxN4I6gsZ9JKjh+63wR9JKjh+63wQ02Pk7OCO5c3Bu97Ssd9Iqjh+63wR9Iqjh+63wQ02O4t5R+JyDH/ADO61jvpFUcP3W+C59Iajh+63wQ7Xp2a4BkeNuhr261p5hpMcw4gtIscRe1tS8Sos76uEkskAJFvQYcL8ymf+RcoccPy4/BZylrc1ptqvMndB6McZ34w5p7sVXOzCqtjorcpkHwWQ+mdZxxHMLI+mldsqHDmsueup/F/xa1uY1WCLiJwviBI9pI59HBPPzLmP8EdFS0/qYscM+MobKl/u+Ccbn7lEf8AtO6meCa6n8P8WzyVmnLBOyQx6LAHaRMsbzqIFmtA31Z13p/hcvPB8oWUf+QexH4JiXPatcbulBO/oM8FjLp5ZXdamUnxJzlb9cU/kLOB8IeLvcTYA6dgLAjRN7+bjewWcq8qSSu0nuueYBMtqXDUbLrjj61WL7u3rGaz/wBkhvrs7Z/UchedUmdlXExrGSWY29hojC5v8UJ44bqnQhC6IEIQgEIQgEIQgEIQgEIQgEIQgEIQgEIQgEIQgEIQgEIQgEIQgEIQgEIQgEIQgEIQgEIQgEIQgEIQgEIQgEIQgEIQgEIQgEIQgEIQgEIQgEIQgEIQgEIQgEIQgEIQgEIQgEIQg//Z"/>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3566" name="AutoShape 14" descr="data:image/jpeg;base64,/9j/4AAQSkZJRgABAQAAAQABAAD/2wCEAAkGBhAQEBAUEBAVDw8VEBAQFRAQEhAQDw8PFBAVFBQQFBIXHSYeFxkjGRQSHy8gIycpLC0sFR4xNTAqNSYrLCkBCQoKDgwOFw8PGiocHBwpKSkpKSkpKSkpKSkpKSkpKSkpKSkpKSkpKSkpKSkpKSkpLCwpKSkpKSksLCkpKSkpKf/AABEIAMIBAwMBIgACEQEDEQH/xAAcAAABBQEBAQAAAAAAAAAAAAAAAgMEBQYBBwj/xABHEAABAwIBBQsHCQgCAwAAAAABAAIDBBEhBQYSMUETUVJTYXGBkZKx0RQiMnKhosEHFRYjM0KCk7IkNENiY3OD4VTSF0Ti/8QAGQEBAQEBAQEAAAAAAAAAAAAAAAECAwQF/8QAIxEBAQACAQUBAQADAQAAAAAAAAECEVEDEhMhMRRhIjJBBP/aAAwDAQACEQMRAD8A8NQhCAQhCAQhCAQhCAQhCAQhCAQhCAQhCAQhCAQhCAQhCAQhCAQhCAQhCAQhCAQhCAQhCDqLL6H8gh4pnYb4I8hi4pnYZ4LzfpnDvOjb/wBfPCF9FRUEPFM7DPBRcg0MTmuJiYbuOtjeXkT9M4XwXl8/osvpJ1DCD9lH+WzwTgoIOJj7DfBP0zhfz3l80oX0pJQw8TH2GeCYNBDxUfYZ4J+mcJ4Ly+ckL6FdQRX+yZ2GeCScnxcUzsM8E/TOF/PeXz4he/voIuLZ2GeCbdk+Limdhvgn6ZwngvLwSyF7uaGPi2dhvguHJ8fFs7DfBP0zg8F5eEoXujqGPi2dhvgm3UMXFs7DfBP0zhPDeXh6F7YaKPi2dlvgjyKPi2dlqfpnB4by8TRZe2Gjj4tvZakmij4tvZan6ZweG8vFbIXtIoY+Lb2W+CWKGPi29lvgn6ZwnivLxNC9sNFHxbOy1IdRx8W3st8E/TODxXl4tZC9qFFHxbey3wS20MXFs7LU/TODxXl4kiy9sdRRcW3stQyjj4tnZb4J+mcHivLxNC9xjoYuLZ2W+Cj1tBHu1OBG3F7vutxs0lX9E4PFeXi1kWX0dBk6Hio+wzwVnSZNg4mP8tngrOvL/wATxvl6yF9cMyVTWH7PF+WzwQteWM9rKlcBQ5Javm3698+HNKwUTIrrRdKflPmu5j3KPkj7IKy+hO3TFO6ZUe+I51Ism2tm5H4JrdcEuQ60wAmxwyo3VcaLlOFqmyGHvSXPSpAkuam0pOkFwvCUGLhYpaGi8JLnBKLMU25qrLlwuEhd3NcLFRxJJATraVx5lOp82pXC5AA3jr6lqY2xme6q9JdBVlJkN7dZDTe1scelQpYC02ItjZXss9pbr6QXJBcEpzUksWKg0040hNhiWAqtdKIwuaKXGEQ6xqj1Df2im9Z/6CpUbFHqB+0U/O/9BWojRQhTqZ2KgRlTKcrO0sWzZsEKO0oXXbHazJSQVwvXGFeevSTVOtG7mPck5N+zak1x+qf6pS6PCNqs+CQHYjnUkFRGDEKQXJVJlGCj3wT8jsCoxWVdjOJTpTUWtOIpmRJJSpUgojrNSCEpgwQ5Aw5NuKcemnLUZKIVlk7JQe0vccAdW/07FXBXtNMGwAtcS73WnY220rr05LWcrqHMmOY6S+gNBuDRvu31azZSjZgXtaeDcX6lmG1cuj5oFnEgONiS7b5qrJc3JHPa+edgAcCNEAEuvtcT6PKvXZ70dO3t20mUMqU7yYzIN0I9HU4dKgU7H2LHWLd+2JtqN1EyjkaB9TpxVF9IAHRc0gkAAjDUpE8Gg6MaZJN8Cd4b6Ry6m77VszbEjlsmk/WPBcTa3ImWheTqffS4/HEtq4utXONOhORNSbJyNUPMChVH7zBzyfpKns1KvqD+0wf5P0q4o0LNSkwOURmpSIisqsGvXUwChXdRnUq6bui6xfrpCa0/VlEVBK4Asn0AfuaLHW6wm60+Yege1RMsyvbTt3NxY/SaLtNjrO1axLdLL5sqP+QOmNi4aKqH8Vh/APFecfTKoabbrLgbemnG59zj+NJ0lp+C7eLJy8seg+TVXDjP4T/2XNwqv6Z6HD4rBjP6fjndLWeCcGf83HHpjZ4KeLLhfJi2pFUPux9BeEkyVPFtPM93/VY9vygS7ZR0xNTjc/5OG0/47J4suF8uPLUmWo2xDof/APKT5TNxB7Y8Fm2/KC7hx9LSEoZ+csftCePLhfJjy0fl8o/gO7TFw5Sfthf7viqEZ9Dej7RCW3PVvBj/ADFnty4PJjyt3ZRO2KQfhB+KQcpAa2Sdj/arm54NP3W/mDwR9KWcAdDm+Cdl4O+LE5XbwX9hyk0uVA5rg0EHXYhzelU4ziYfue81SqHKRldoxRFx/lLbDnOxWY2G5VtkCVoe+7hfRwYfTBvibbEqoyw0O0nQ+UmxayHDR0+E6+FgN9ZzKM7qKthe7zQR9YDYksdh8FaSNjl+siddpOFsCBtavZjNxmdTtmkulypOWlrqKOOIkm7TGHsN9bbXJTuWKpojic446RsdV7BMQ119FmNtWJuQptM2Kt3RgtoxEAP2XIxxV05XLalNYzhjrCG1TOEOsKwqc0bAljd1tjZoxtvgbVRzU0LDZ7Sw7z2uafaF48pbXWJ7Z2n7w6wnGvG+OtVAZT79koR0/CHXZY0q6BSmKnYyn4Y7X+0/HTwcaB/k/wBqJtdMKrqj95h5pP0pDKOE6pjfkkPwK5uAbPCASbCXEkk6htKs9G2ia7BPROUZpT0ax7VLD0JsLqnsUd0m65dAKuX1uGqx3m9I70xlE/Vx+s09ScrTgPWHxTOUjZjOk9Tbq4pl8ebSAXPOe9J0BvLrihfTnx4cvoEY3guGIbyUCuqobMLd4JEkLbHDYnim5TgeZNIrCVwISgtKSQu2SrIss6SkqTkzJk1TK2KCN0srjYMYLnn3gOUqO5ew/IjkExMlq3EfWAxRi2Oi1wLn35ThbkRrH2fzV+RuKAbrlOQPcBfcGutC0/1H38/mFgtfk+no9IMpzC1oHoQ6FrcobrKtamZpGi8B5cCdF2I0RtIPKk0sEcZDWRtZ5oJLWNbjvEgLNkdZLHjPyzBzauPYCxpFuQlZbJmWpmNIacdo2FehfLTTjd6Y2xLHewrzeaC3o6z7FuT055X2kV2c07hoMOhsOjrPSvQ8x6eSKha5wtdxc6+DnedcNVB8l+ZBrJ3SSD6mIi5tfSlPot6BcnoXqNfkxjgWRAEMOLvuAjY3fPLsWcjGe9olFltttVnDAX59V1ePkgqIbTsY9puDpkAg8jtYWCqi6FxvtvbkKarMrO3O17nRJBAJGlvH2rnp3z9wxntmPNSsM9HM6SAXc6N+iZI269JpHpNXnZy1Ntd7F7zl+sNPQvmbEJneTtu1xGg0GMA3HSvnqY3JO+ScNWJ2LfbHDdS/n6bfHUFw5cl5OpV5Qp2Yp3Vpc25nSTROOyUDDVqW6d+8RerJ+kLCZnjz4/7vwW5efr4vVk7gvN1Zqu3T+LppT8blGYU4xy8u3ZMDkJoPQmxSXSmlYr50mOuWb3R8U2auQ63zH/KwL2fmvLj55w2VYfR9b4FQ8qyXbzMk69BZfdztLzzzhJc8b3XM49wWsf8Azf1MuvNfFOYXcE7NinZJyU2V53aXyeNrbl5jMjjvNbGCNIqSHjeZ0ukK7ug/p9iQ95XqmOnn2sYcgZMvY11Qb4XFG1oHKdJ2pUtdknc5ZGMkZMxriGytOi2RuxwBxCmbrys/JHxKU2o/nt6sUI+C1r0m1WMnu4TR037kt2RyR9oMd5r3dytPLncbL+Hc29wXfLnbZZ/ziO5TRtSx5qPOpzzzQSJ4ZoO3pfy9HvVk2qG3dH4EedPKfimiWHWy/rOe5NG0QZq29LSHO6JveVynyBTaREsjmDRuHB7SL84uFLLY+KZ0i6n5GkG6WDQAQcALBNFqsqMzWPsaedh5HHS9rSvTPk9mFPSQ08jxugL72voguf6IO3BZt1DE43Mbb79gD1qwyVUtgeHBjSADYkXcDawIN1bisy1W3pKsPqJzrA0Y28jW6/arVx80uHpDFY/N6q0pH+drb7b6lp21Hm2vyrlfT043bz/5YpWvNK4fzD2A2Xm+s6r8g28i3PyrT2bSjXd0h6AFi8jyDd4L+ju0V+bdAtT445/XsWbUO4UsVJAdEgF1RMPSdK/znRsPJcNvyLSRMDQGtFmgWsodHThjLgBtybAAdK46e1yXFYvt0xVWeVM0MaQ0HXewGtYFle5jiGsNnNLSDvnatfnBXkxyWOoE9WKzk9nWcNqy239DWl0TWu0SNzjBDgHNcCLEELyTP/MySlldIxoMD3Fw0QAI7m+jYbMcFrcmZWLXAE6wxuPPZaWthbUxTxvFwY3NF8bHQwKsrjlHz0Qmy5SKmPRe5u8SOokKO9dGK1GZoxjP9U9y3A/eI/Uk7gsTmcMYv7p7ltThPH6r/gvF1v8AZ6cPi4YUppTN06wryup4FC6GoV0PIAV26TdNVUmi3A2xX2Xzkhq7dVnlD99J3d97XKC3uugKp+sPCtv42PMdq61rw5ukTYnlCC3BRdJC6EHV0IQqOgrt0ldUNlXU3JJtJ+EqApuSvT6FYi8EiNNM3sgvWmTjzdavJOdLDds/mONgHj7O28Rs51jS9Bes5SVvHK4pPyw6O6UQab/VSOwIIN32vdYambouDt5zXdTgfgtJX0bZgNK92izTf0RrsORUtVROjDr4ixsRq1LOm7lt7fJlAEtaNjQek4qBUVXmlNU1R9Ux210cZ62BRZZLtXGx2xVGV5rtcN8EdeCo6SrNgDq0RjzYFXFY26zOUNJtPKWmxa9o/C4m/cFlat2kYEc60+S8s2dM44NsDe+rzQCvK6bOWRgsWh3OSEmszlnkaWAiNh1hms8hK121i1AylKHzSubqdI9w5i4kKG4Jy6bctudavMzXH/cd3LZu+3j9R/wWOzLGMf8Acd3LYOH18fqu7wvH1vr04fF9kOJss0rHtDmhjSDdwc0naLYEYFO5ZgZHLK2MWa29gSTqF9ahZNqnQzSP0bh0bQML3Iwtya0/lKoEskrm3s4uIuLHEW1KyY+L+s++5o6XI1KY2FwfpFjHGzza5aDhghMUuVYBGwGSxDGgjc5DYhoFtS6vTJ09ON7ngqaqmkhoG0/Ap1M1TyACMDfWOYrq5x6Jmfky1JA5sTXtfNJu73sBbFBHE+50jqu4AdBVtLRQMo2R3JYPI6aWPRaA01J0t3LyL6nELzWhy5KI9xdNJuThbc9I7nYnUW6sSrTKVJVaEhL5HMIaXBz3EOawebpb4GzeXfGbnpLhXolbk8mocyeIRwNrIm0zNEN/Z4YtNzm74J0rnlXmueeWoqmWnEQcWs3QmSRrWukc9480AfdbawVf89TSPbus8hkH1bdKR7i1pw0Q7YNShVbC2oLDraQNd8dqzb6XtsTV1JCUuYLroXEIFLoKSCu2QdU3Jh848ygqXQazzIi10lzTTReuaSuw4SkOKQXIJQ0CVwgEWOISCUAqKvaHL5DWsfbRADQ4DU0CwurUSgjzTcHaNSxt1Loq50eo9GwrOUbmWl7URYrP5Sp7Q1gIw3MuHIQ4EK8iyg2VltUgv5vJvgqLliAGnqOWnd7Bf4LjZp13t5c5AKU5t72Ta6S+nJ0pDkpJdrVK2GZgxj/uO7lrnfbx+o7vCyWZf8L139y1r/t2eoe8Lxdb69PT+LO6U1NkpTV5Wz10JrdEJs9PKk1NM1ttJulyXsnVCyj93mK+zXgnqrKjh3aVmiywcWi+wWw19C0ddns6RkkJja1rmFg4QttJVFmvlaGNrhMdT2vabXxAxUKpqYzNeMnQubXFj0rWOfb8e6TG47RakkPc4cIEdQ+KTHpbrd3pEkk3ve+1O1lUCCLDntiutlDjHquARgNg1XS3bzdROCVdIBSlHEpC4CuooCUCkhLARKFJotZ5lGT9GdaCbpI0k2HLhfvopwuXCUyJ28IdYShIDtHWilXQk3QUR26UHJF0XQW2QReUj+m89ysspt/Z5x/Rk6BolQs059GZ19RZY9aus5Iw2Cctubwv5vRK5Z/XXG+ni5OKSnZWYpwxttYkXVZRlxwTu5cqHQ/zBUarMv8Aheu/uWqnktM07zT8Fj80KgCWOPWQXuuNVrLV13pj1XLx9b/Z6ML6Z3LOd9RHMWsIDcMLcu+nIM95bua/R0wDazmhmoEDS1nDS6gs3nE+0zuUf7WrzQyeDT1MbogC9uk1z4xpAGK2k0kXtcbF0mOMw7tOdt20mSsoGWGN7gAXNubDC64qrNt58lhx+6R1OIQmseGtVkOlQMoHzhzKq+eJuF7Am5coyO1m/QF6Xn7VrBKwMeC27jbRdwd/Bdp23cFTeVv307HlaVrS0HAm+oXva2tHWVaVDTcgixvqOtdyf6QVRLlKVxJc65Osm11yKvkbqPsCM321y6FlfnibhewI+eZuF7Aqx2tXdKCyPzxNw/YF0ZZm4fsCu17WtSwsgMtz8P2BK+fp+H7rfBTaXFrU7SnWsb8/T8P3W+C63OGoH3/db4Idr0KiyfJMXCMBxABILmtsDzlR6mJzC5rhZwdYjA2Kx9FnpWQlxjlALgASWMOANxrCbnzqqnuc5zxpONydFox5rKL2thoDeHUFwxN4I6gsZ9JKjh+63wR9JKjh+63wQ02Pk7OCO5c3Bu97Ssd9Iqjh+63wR9Iqjh+63wQ02O4t5R+JyDH/ADO61jvpFUcP3W+C59Iajh+63wQ7Xp2a4BkeNuhr261p5hpMcw4gtIscRe1tS8Sos76uEkskAJFvQYcL8ymf+RcoccPy4/BZylrc1ptqvMndB6McZ34w5p7sVXOzCqtjorcpkHwWQ+mdZxxHMLI+mldsqHDmsueup/F/xa1uY1WCLiJwviBI9pI59HBPPzLmP8EdFS0/qYscM+MobKl/u+Ccbn7lEf8AtO6meCa6n8P8WzyVmnLBOyQx6LAHaRMsbzqIFmtA31Z13p/hcvPB8oWUf+QexH4JiXPatcbulBO/oM8FjLp5ZXdamUnxJzlb9cU/kLOB8IeLvcTYA6dgLAjRN7+bjewWcq8qSSu0nuueYBMtqXDUbLrjj61WL7u3rGaz/wBkhvrs7Z/UchedUmdlXExrGSWY29hojC5v8UJ44bqnQhC6IEIQgEIQgEIQgEIQgEIQgEIQgEIQgEIQgEIQgEIQgEIQgEIQgEIQgEIQgEIQgEIQgEIQgEIQgEIQgEIQgEIQgEIQgEIQgEIQgEIQgEIQgEIQgEIQgEIQgEIQgEIQgEIQgEIQg//Z"/>
          <p:cNvSpPr>
            <a:spLocks noChangeAspect="1" noChangeArrowheads="1"/>
          </p:cNvSpPr>
          <p:nvPr/>
        </p:nvSpPr>
        <p:spPr bwMode="auto">
          <a:xfrm>
            <a:off x="63500" y="-895350"/>
            <a:ext cx="2466975" cy="1847850"/>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3568" name="AutoShape 16" descr="data:image/jpeg;base64,/9j/4AAQSkZJRgABAQAAAQABAAD/2wCEAAkGBhQSEBUUExQWFRQWFRYUFxgXGBcWFhoXGBcYGBUYGBYXHCYgFxkjGRcaHy8gJCcpLCwsFx4xNTAqNSYrLCkBCQoKDgwOGg8PGiwkHyQsKSkpLCkpLCwsLCksLCwpKSksLCwsKSwpLCwsLCwsLCwpKSwpKSksLCksKSkpLCwsLP/AABEIALcBEwMBIgACEQEDEQH/xAAcAAACAgMBAQAAAAAAAAAAAAAFBgQHAAIDAQj/xABIEAACAQIEAgcEBwYFAgQHAAABAhEAAwQSITEFQQYTIlFhcYEykaGxBxQjQlLB0WJygpLh8CQzorLxFkMVc6PCJTRTY4OT0v/EABoBAAMBAQEBAAAAAAAAAAAAAAECAwAEBQb/xAAsEQACAgICAQIFAgcAAAAAAAAAAQIRAyESMUEEURMUIjKhI2EFUnGRscHw/9oADAMBAAIRAxEAPwBuTpmBi7GGey6NfzFWLWmXQNv1btrKxE8xTXlqqONvkxnDbk+zintnaIY4c7gD8TbirH4riyjd4yBgNtcxB1yN4d1LYWqCIYVsLgoNwu5cvNqAtsc5Yk+CnMBvEmonE7FxHuBjNvqy1s5dZWWMvufZAj150Xa2LyQ0CofF1+xPmp/1CpOGMqK58UH2L+Q+YpzCwwrmRXcioOJ4laR8j3FViJAYhZ8p0NBujUbstc2Fdc4IkajvGo94rm1AJwauLV3eo7GsY3wlsNcUHYyPUqQPjFeYc6e6sw1yLiHudT6Aia1wd1XXMplSAVPeORjlWMShWwFaithWMdBXVa5LXVaxj2tgK8rYVjGCvYr0CvaxjWKwjbz/ACraKxht5/kaD6MjUikPH8UKX7VnJOc5ycwEAkLtux0p9bakLiHBmfE2b0gKgywRJJzFtDOmh3iosogmrfE8ztp8q0uYyNJrsLWn991cLvB2cyGUCI1kn4Vz9FEyO+M8fjUe5i6nf9O99z3L+prz/p1Obuf5R+VGwgh8XUa7iaYP/ALXcx82/QCtW4NaH3B6lj8zWsFCpdv1HF2WA7yB8ab24eg2RB/CK5NZ7h7hFMmZoFX7faPma9qX1Mz5n51lXIhTp9h2SzaukR1eKstpmI1RzuxOv2a8+dWLx32rZBALB0BIJHJuTDkDHiQOdIXTy3nwGIIEFTYbYaxcCaFWj75PsirHwtpL+Gss2oNpX/mQSfdzpgtaI/CcQLa5RrBOp3MmdedSMTi0uIwZY37uQJI2EyAdJqLheI2NluI5BiU7c7QezOv9anWQj+R9JBqt2cslsGcc442FSyltFuXL10WkDOUWMpbOzBWMCAIj71LnRb6RHx13EWLllUKIWzI5ZdGCwQyg78/A6UwdJUQLdYlE6tAwckDI5DKH1MdkN+VV39D+BOXE3ZzS4tBte1lXMzaidS4OuvfTa4jRdumPlKXTJ1RwWAIIXRhI+8DTbSn08tyLZylvIExBnWOXLXvqOTo6I9gPCombPbDWyGzQrMBAdRBE6mCZ86eGqvExaByZK9jKFIyidI356AVYNxtKTH5DI43KhvfXXtDQwddjvHnHKo3HXmy+3r50oW7rAKmVSYUtIAzMN9hJ7KufGIrTycXSGhj5Kxn4pxBeouwdchA/i7IPvPwrr0Uv5sONIiViZ2M6GBprPhMaxSxir6taEWntt2V55YAmDI9qOXKKm8B4ldRWW3aNz2SY5SQo0nWTAruxwb9K5y9zmnSzKK9h0rYGgWF6UJqLv2TA5SDOhmIYRKme+pWF6R4d2yrdXMdgZUnyzATXIpp9F5Y5R7QXBrqpqMr1y4ljDasu4ElRMTEx40xMIA16XAGpA89KUbfH794ZbaIGMR7RPMk6kjQCZOlaX+i7ZCWZnYmSWkgTvlB38zrSSko6Y8YOXQ5rcB2Ir3rB3iq3vdHXDZrbRAJLLpoN+4mO7wrMPx28TlN65lHZDBiAW5Cd6eiZYGNxTKsorOZ2QSdjyPjFQrnEbqNDFTqNGUox1jQgwd+6k/FYu6BrccyJ1Yn3a/HSnDglkG0k6nIgk77NQnClaYyfhhRHlZ8KAMPZH7f/APNMJGnpS9l7a66E/Irr8fhUGOjs1vX1H+013sIcohZ8ZitR7RnTtR4HsmNfu/0px4DwOy2HRmXMSNTJjfwMRQUeTC3QnOjdw9/9KiX7zAxC/H9asfE8Bw4Unq1n1/Wqv6UFkwzMk5soiN9wK0sdIylZi4pidSBrG361udfv+7L+lSuivbuqzqVlT2TBO4HiJjXwmnRMEdjG8DlTwxRatiuUvAgfUS2wuN5BvyqPiuGFCM9t1J1GcEbc9asW5cykAEEb6En4UB6YwzWyPwH/AHcqZ40jOTE21b09T8zWV2sr2R/fOsoGHU/R0r2zbu4jEXEO6td7J1n2QgG4n0o7wxFtAYVZi1bRFJMyuWF13JgUTt7d5jWKGXBGNHjbB9xilumgdgjinHWtFUsZQQiEwFMMVmGA20gx/wA0EtcdvWgxDsWOpAVJJ8MymPKKYsV0EwuIdrt1HZiSph3Udg5BopEaKKVbvDEscY6i2v2TYHsISX1tunNiSTAO5nWpuUlfF/gaMISa5L8gPjfH1xKlMVYxNxcwckNk1AgSLdtVaOU7US6F9IcHh1XD21vgNc++obtXGAEsp2BKjbaKI4yws6QPdp8ag3uH9Y9m3b7b9dbYQZACmSTGwG/oajH1mRtJnX8lijbX+RpYwNeVR7hBqP0p/wDlr37rfnSRheHg28wN1TkVhkaMxiWjTv0ivRekef5HO7hkO4U+laYhqSG4kUui0MXdDtBUN2wZ9kS2gJ5Dn7q68M6QXXxC22uC4pNxT2AplVncUE0EIcYxEAgmBHPalfGYiVRhuygwR+08eMQCNPxCj3G7mo23G4ke7nSzcGaxb8FcaTOWe13mdFI/OoZfvR04vsZ1tOpECBsdAdVIJQkk7gECI5mDvUfE4jKpOWYjfz3Gtb2AcpJB3K6+YYj0LRULEmVbXkf799fQ+mhy9Jx97PMyySz37UTMVgBbvD71sxcUgg51zFZ0JlZVt+6nPo5eLWdSwKABTqVYEtl1/ZAyE7yoncEqGPCB7ZtmbT286rsUzMesQj7pDg6eM86ZOi+OiwEnXrSjAncGWBHdMnbu8NPno/TkaPpfUwcvRwy9+H/pjCl9juxGUhtI1jWGJGoif1oXxDjq3bOMQaNZNxCPAFgGHgcpohi3i07fs+u8fnSI17/F8SCyF6t+c9oAFiNebSav5PF8FidCsGrWM4IMkgnxAEj5UU4gwRSDvS59GfEx9VdCwzLdJjnlZVIIHmCKnce4raUlTdUtEkAyfUCco865Mt8melhrggTicSATmmLkBo1OhBGkjQxB86Fcbu9Q+UABSGMR2QANYbYll1k/s8q6Y3FAxl7UkAAHfv15Dx+ZgEbxLi2htsFLWwCbkQWyho0mBAYgaTB586Y562c+bFcriZgcWt1CBqAdNZOvnsNNu+n7gY+xt/uJ8mqs+j+GMMF5nbSPQ86sro8D1CTMwAZ8M49K6LXE5K2FTsaBlNUP7RH+w/mKOnY+RoKdk/8AMb5W6gyiJ9nYz+Nj/wCg9OPALn+Ftj9mPjSZaOhn8TH/ANFqauCMPqyaCQOfzijHswQx1wZDJg/38KrzjWDutaPVBS4WRmJCzOkkU5YnEzI0y/EmB8KG4uwRYJHfv4/386eUdbET2L/0ecOxSG5dxRtsU9kINQGiNgBEg95/Jsu31MaGNJPPfkPWh/R7EdpwSO0sakd//NEOIgjTv1iI58htHjQtKhkQrhltJjlMUH6QGY8E/wDdRUHTxoTxkzP7o+dO+gC5aHZFZW9odkeQrKmYuBT/AHrQXjuMFq8lwgmLN1oG5CQxAnnRlf71/rQXpTanqvEXrf8ANaMfKlYEKWL4taxDm4MHfuZjJi8Qk7aBJA2qN/4suFJxA4YUNsNDtcuEgNoQCyRrApk6FYxhw6zDEBVuDQA+zeujuPICo/SrEPdwGJVmJHVMYIA9llIOw5A1dI53l3VmnC+n63rKXBgMS7MNertB0zTBi40ZgDzit+JfSK+Faz1uAu2lvXVtKzvbGpIkwoOw1gkbVC+jm7m4Zb55Lt+2deXWuw+DD31y+mm3/wDCrNwf9rEo3vW4vzIrKKLcmwl0ot/Y3x4XB86RsDiPsEBYjsLAHeCddae+kj5rV8jmjsPUFhVN43iN1CgV2CZFMAL45tSv7M++kywnONQaT/cykk9mvHh1N0ubSuSTdS5mhvbGXMI3UsoiYgCu3RjiHWX7JgBhcvBoEAzbBBjl3R+zUy66XbVoXQWm2yPtm1uKynTmMk+o8RXHg2BW3dwhUEF8zNO5bq9dOUEnT/mjH9zVQX48dRvuNt99YpZZstq2rCQofkDKhodSfFflTPxgSyjvZQdjoWAOh050P6M4ZWYK2UaXl7SBwF61Q7AHRSisXn9nSNankX1I6Mb0ztZwB/8ADOuO4xbox87dsSPDMnxpda4PGrax3DZ4RdUKAxD3cqqFAdGzlQqwBBQr7++qidWPd76+h9DL9GvY8zOv1LPWuLNvKCrKgV5gSwJhh4FMvrNSxdIfsmDuD4iSD8x61FxCx1ctmOQ6fh7bQJ7og+tcXzXLqoq5tu6NNTM6AedfN501mf8AU+39O4v+HVLposT681yyA8HMoYOvsuhghl7j2tRyMciKSeG3C+JxrfitXWP8Sz+dF+HdW3Ztk9iVZcugEaEH2Vkg8j8agdGrAONxCESGt5SBAMEAGO7QmqRdtM+alHimiP0d4mOutpmKh3C6dnUmLZJB5OQT4TrrTxi+FZsVeVj/AJjswGqoSoGmXNyHj79qgWug+FH/AGbh/wDyH8nFGsbfMF0tIjwe0VJd8gAZhlOuupJOszQyK9lsE19rIV/CIkKqjLJE8ye/Tz0A0HKkrpdddCLKEFrxB0gnUwokd5pk4hxpUUl+yyKXbx5AQZ3LAbztvQH6PsGcdxIXmEra+1afxDs2l9Gg/wABoY4+WHNk3xiPfAujgQhQPZAWe/KIk+ZFG+G4FDZRtZKiTOsjRvjUqzirdsEAl3HtBFLkGJg5dFMEaMRvWqHK6CCAS4gxIZz1gBjnrWJUaXLTrMHMO470MJEKPvZyTpyhI156g0evkZSTsJpIxGKa5madFECNPd4Cs9g4jMHWSARvzIn/ACyNfn5UxcMvKLKAiTG4I09f75Up8KuZ7YJ1bNB9LZ19RTxwQqMPbkDUBRJAkkmB4nwo4+ycujkCsGA23esREDSPKhHE8AjkFkVjH3lB2PiPE++mjEW1yscuuU8yBoP6UDxq7eRqmToSPYv8NsJavMyWbYaIBCJIAYa+zpt8qL8J4uty6toJ3y4OYQu/Ln8o8Yj4QAfWGbRUtsSYJgZpJhZOw7qOdGwlywXTZmeNMv3ogaDkAPSKnGJRy0YMAjJmXX2ufIbcqW+klgIWH7K05PhAgbKIBERy8IpS6W7uf3R/pqlCN2K6DQeQ+VZWyjQeQr2kCW8q+dCukqdm0e6/b9zSp+dFc1ReI4PrUykx2lad9VYN+VBq0YSOiYJwDIJlb19N4+8HPp29q74lQ2GvJpm6i7MCPuORyAI0/rQO5xF8P19m2SrfXLlwERGQqqEHxzJPlQ7BcUxC3gz3Wa1FwOmpnPbdd8vJmB9KumcDx3k5WFfoouf4K6s7YgtzkZ7afmhov9KGH6zgeIH4TafXwupPwJoF9G3R29ct3cuIu4bLdhlW2hz9hSrTcBiJO3fThjOgrXrbWr2NxL23GVl+yAI7oyUTqS0mAlvdZw9H/Fg7be/DrVL8XxMuuUxlTK3nnc+vZYfGr4v8GTD2xhkLFEtLbUuQWy5YEkAA+7lVcdJOiFnDYe5fOa4VC6SBMsq/hMbz6VrNJN9Clh+MhLaqUJImTmAntEiNCRoQD5e8hwnjDX8XZlQoV2jc7oRuaCvjnKyuHhe85o98KDTl0W4fbfD2sRkAuHMZkxIZl0BJ5ClVWFJ+Wb9I17M+tA+HY7qkDAgS10Et24XN2115ZBr3hSNiaOcfPZ/vvpbWyzLlWCA9w6wPvCTrvIldPxmo5e0dOLpjTifpWe1YSytlLjhF6x3doLsA1wZFAPtMwPa1jlSNdZhocolUIAUz21DJqZ3XWuuI4Q3MHUxmHLXKG9BlPjBrdcGzzIYFuzEye12SI55AoMdzkV0/Haiow17kljXK3s5piM6rOXRfuiNNdT3nTfyrSxxZbTtBfMYHYif5iNNe7uqbw3Cq1y2XETcBdSYBJIRFIPIjteOU+s630TRzcusSEk5QIA3gAGNJNciipT2epk9Y/lliS6BtjijgM1u1cHMlrkd+2s9/sxRfoZjC+JMqFGQnSSSTlGpYmdFFEf8Apu2bMISGie1JBMEAHXTf41D6OcOexiFDgDNaaIIM5SM2x8RVOFM81TtD5bEwO80I+kLhrDCLilfq71hpQrMZGEOpknko90c9C2APbXz/ACqB9Kl/Lw8pzbKP5mA/Wml2LHoqbinSC5dt5GRBmgkqpkmZ3JMDNqQKtz6KeBrheHddchTem+7HTLbAISTyGXM/lcqrODcH+s4q1ZH/AHGVJ7gTLt6JmPpV4Yi2L7dQgjD2SFuRszJGSyO9EgZvEAcjWnrQce9kjhZa5N5gUF0jIkQQg9kv+2Rqe4QOVQ+IX/8AE3l7sl0eaQG/0n4UwIns+EUocZxQTHKxOhbIfJwVPzn0qRYL8exGTDuRuxAHqB+ppZxuF6rDqp9q4R7hTJjApFrPtbkkd5GgoLx1WbEaiAqrp3Zhm+VYxrwfEZbwUnst/uysB849asLg2NQYe2GYSGAjuMZo8418qq3FkByB3CmDhwV8t4QLkZS3VqzSNCMx8p9aaLpkprQdudNgcVdw5WFCPkbKwLMsA6nQgyYIrpbeVB8W/wBxoFiJZg7F2ZTlB6pTEnlOw7XlvXLF466lt8lxhkTMFK213aICgSdTPvoylS2BLk1Qb4Ji7SPiBdYAOCuoJnVgQYHdRjo/xKymGs2w3aW2gICtvlBPLvmkLhuL+sOqpndnmBksySs59xyIMk91HemWXDYft27ao3Y9lCCcpIEHSYBOojSipJIRp3Qz4/i6ZIJ1MgQCdtTOmnrSd0jxiurgMCZnTuCkfpSz0Xtpcm9PV2ldLeZLdpWe45AW2jKu+oJbkI5miON4mty0MiLbUi6xVQupW4bYZm1Zm0bUnnWcjKJxFZXMtWUoxcFe14K9pzHkV6BWV7WFMrata9pjCx0iH23mq/mPypK6dLPD8QP/ALc+5lP5U7dJ/wDNX9wf7mpW4zgxesXLRMB0ZJHKRvWMVV9XtW7Suy+1aXU6w7KBMd+2vLflTN0JecBb8GuD/WT+da4b6OsMp7Wa4fE/kNKM2cKlpOrtqFUTAHvNYLYD497NC+H2hmEpml7nZMGTm/QAd+vOifHT2TULg1z7bKSAc7kHkNNCSe46+lSzdori6YWThY5owmNVySQOz6y0ECY+dMnCuGpZYk23Mg25bIyx96cpJ1ZGExERyM1DXFqMusRBAHaIlTlG2628w/eK13v8acheqtPLMi5Sy2wC/ZtCQpMi2s7iQFOuajFU7BLapEbpFwdbVg37blMrrCSShzXBIXcyRrvAgxG1IuMtYi+4FjrCtuWYIGhWLuZJUfhI39Kfekz/AOEe48kWR1qGdS9xWS1uSeYMHYNPfTT0SwiWsDYtgEMbS3GOVgGd1DO0kQTJPPYDuoTdS5IbHHlHiyjuMYfEW4a6G00lhEyBMnv1oz0a4mlx7CrIa3adGB8rQB8jlPup76X3UIZdGXUHQwfU6E+VVL0cvC3xFVnSXt6894n3RWhPkDJj4Fr4O7DA0B+lXFzbtr+K4Pcqkj8qIu/YMbwT7taT/pBxJa7YHPKrH/8AUg/OqPtEl9rN+gltg9y7b0dUW0jfgN7MC4H4glt1HjcB5VcGCwIsYdEHIfE7/Gqn+ja3N913BFtvDs3Aon0uH3Grmx9vsUk+x8f2nNnhaROk9slvHcedOhaR6UtdJrOxpCpt0TxIxDMz/cVBHnmJPnKxXfEWTduu59n9P+KXOj91rONQD/LvA22/egsh94j+KnDG9iyY3OgrGExNWYjvNGuiCi5fNoqGzgjWeyIOdl7jAFD7dsII3Y1pwbEm3ibZkr2wpI0IDdk/BqwH0WA3QO2Ts4EZdLgGg23tk7ePOtbv0Z4V/bRmMRJZSR65P7ihvHEtWC5ZzbUELLXGAB8y2+hoVbx9k3DaF8G4MwKC8S4KglpUNIgAk+RpHkl/L+TKC7v8DfwX6PMLhri3basrpOXtCNRB0CjcEz50mdLOl6YoC1ew9q7bDZgIvFgYIBBQjWCQalLetkD7XQi2f81tRd0tH2vvn2e/lWG5b/8Aq8rh/wA1trRi7977h9ru51OWWfhf9/YeOOPlnfg/DQUwS2reTDgvcdVKqc4cFSVuqWHiQc2grTpPwi1YtrkzZ9VYFg8KzPcEsFHaJcmO4Durpglti8mZzAKMR1jaggummbXMFMd4mg/GroZQ5bM9w521kdrf9PKBVIZHJbROUFHpkQvWVHL1lVJF216K1FbA05j2srKysKe17XlYKKMLfSwdtD+yfgf60s4l4Vj3KT7opo6Xj/LP74/20p4nYjvBHypkYUOJdIWVSwIGnISdp3OnwrTo3xE3bbljJFwjX9xT85pKv4lg0E+zHl7esa+J+PKj/QVot3xro6meX3lPyHvFNQLCHHPYNDOCXh1xJBPbMiROXICd/AGiPGPZNC+j2uJjmWgfvG12Znlmiahl8FsXkdrHEwJLh5BkwJmSCR2Z3uhfRAOdSrT2+rYMHILOXKo+xyvjHErAMi3bUcoG5moyv2gbeoGXJIDakFbAP8AZz4qKn4ZwqgqMwQoRI9tAYsDb/uEvdJjdEmJFKkFg7pXxFfqjqwh/vBkKAXL0dZAIGlu3GX95e6S6cXw1uzbu3lzZltsq9p2UCCAVSSF07hrVU/SRxcCMMr5smjkfeJJYt5ktB/8AL5jZ64Txu5iuGWbtpzPV5LoAVj1iAK05jInKT5OpoTWiuFrlQGxeHL2FL3rgQCVtkgrGwGoke+qs4zcFrGm5b5OHA8dCfQ607cX4owtMLjmQxmYAEgdxPz5VXGMxRuMWnSSF8BQxLdh9Q1SSLa4fjetthhpI286Uel5nFIOYw9k++3boh0I4lns5Se0kA+X3fhQzpW3+NPcLWHT1Fi23yJ91dK7ON9MJ/R7ismPtA7XM9v1KFk/1oo9au6+0oCeYnTavnbBY3qblu6P+1cS7/IwaPUAj1r6IxRATTUZRHiOVJkW7GxPQNNyRS7xy6W0o5h9o50B4uO1FTZYWeI45rQFxfatsrqO8qQQPIxHrT+7C/bVlEowV1I/CwDL8CKr/AIhh8zZaO9CuJPbc4VjNtbT3UJ3UK6hln8PbmOXLesjMmY5Etaka8qXsXchiw75pkxlxbtzQFmOgpV4liJcj8Mg+n9aDMO30sLnwyxMsbYlQJlrdyDJ0Xlqf0ql+F4g4W6j2ALjgMsAMynMjW2gAAkgP8RvV0fSdx8YbCaietVLOkfetO068hHd3UgdB8MipiXVc5t4dryGFz5AoIEAkK20gHmJOlJbTY8VHiceAcfa5cW06ZWB4bbEE7YbEKvaB1DEXJ/hpw4e6nB3brWLbpZHEczFnVjnxDjIIMdsK0nkEEb1W+J4mg4iuIJPVI9hyRzCi2THeZXbwp5xvH7NjgS5sw+uPi2QaZjme4ATroNSfDMKe+S2JNcZaDmExNm7cuHqShtnAiRdYiXslbIykbLnIjnMml65OTtcrrqNZ7IWyV38DPrRToo9nE2L18O6Kb+HZTkDFjhbdqZWZyB9/Oh/GWi9dTkL0jyNqwP8A20lrlSA742Ri9eVzJrKqTL3Fe1qhramQDJrJrK8ogNwaytQa9BooAB6Yj7O2f2yPev8ASlBzr/fdTh0xH2CnuuD4q1I98AiDtRMKn/T+GsntTdfmN+/7o0Gh+9pUh8WxIUKttPw7mPTRdRsJqdj7KqIUADKdANOVQbg7S+X5miYgcU9k0HwGN6q4XAnYGdOy9k2yJIMaNvrE7HajHFD2TQSymcMo3Y2RvG6sDqfAk+lSy+CmLyEr/SxmkC3rq2jmcxgSIGhCK6+BnXtQNLvTe5EW0KkFoPWPAI0tMBI9hB2eWtL14676qSszPcpPoArebtXK/oumn5eE/D0rIY4YoliWJJ7/AC2NGuhXSkYJri3AXsXQJA3VhMMAdDoYPp3UBLH36e//AIqNJJPjr/cVRK1TJt07QX47xFbrHICEkkCI+ANCCmlTMPhC48ETMdtpjbnJIGnf4GuFxZoUo6NbltnfhGOuWLme36jkRzmi/H8QL6rfTTOFDD8Ny1CkTz+zKmec0OSEWdJA0/e5f34Gs4VckPbJ0Kh/4gQpPqG+ApgNHU3RlInber36CcT+s8MstuUTqWPPNb7H+3KfWvny3dAkNEDkedWn9CfHATicONiBfXukQjgec2/5a09oWGmOFy/lue+gnEsQC0+NB7vFXk5jMkz79aG4rihnSfACuds6qChChySaO9FLXWpeiIzhT4gIpAPhLEx41XN7B38SwtqCxbZRt5se6rC6F8L+p27llmLPmVnPLtKPZnXKsR7u/QoDYR4tfXC2mKw11hAjYTVeupAbWSQT6xTXxjFZuyy5W3jf3H7w8RSpjEIJ7zpWZkO/0g8M+tWrCKyDVCA7Zc32KqAuhky21DugnRS9h8U/WIrWnsvh2KsrR7LQR5pEeNMHHOLiyqN1YYjKFBLKFmzBKRtpoN4oBwzjWGS/aYWHRhdBLi+ze0YYsGXVdZ79N65m/qKxviLGK6DlcLaCoTdD3FYAZiZ9g9knYKB/EaYOlxsg2bbYTrhhrK20zNcW0AAobsoAXJKzqeddekWKZb91AJXrEaSxPIHQGY3iJjSuHEsWLJEqwBSYR2CkNqDE7699Tlkkuiqin2F+iD2MRiMPbGGax1IuXvsrpWyu4YFMssrZtdR7Ws0O6VYyy98i0GBRmV5VQCQRGVgZYCCO1G3jRjoVjexibrMQtu31cnWMxzGNZPZX5UH6UOMmG7SMWW5cLIpUNmuQDB59g/GrwbdWc80ldAUtXtcc1ZVyBfyVvXO2a6U1APDXk17FakUQWbA17NcHvgHUH0/rXovqdm94/SmoW0DOlw/wx8HT5kfnSFcNWJxvAtesMilcxKkSSBoQe7wpNv8ARbFCfsif3WRvkZ+FE1i5xEzl8j8qHXdI/eHzovxTA3bY7dt181YD3kRQPEXZ2PdWCROJbGgFm5qfA2D5Qx/SjnEG0NL9hVZ8ryFKoWIGsKWJjxI0HiaTKuh8XbJ2PwttGeVM5iw1OzDsiOftEeSig19tVHr/AH6TUniHEiZJRQZnSMxk6SZMwPhQVsYSR5/A71oRaWxpS9idgrIa4FbNlEsSqhmChXc6EgaR36a1AUUQ4Xaz3HABY9TfIATOZFpiNJ7MKJLcoNQ7dskwBJJgAakk7ADvNURFuyfhgBZJPMxy2XNOsyO0y+GngKhs+0bnX9Kk8RYSttSMqqq5gIkiSxMHXtM2vMZaiWgWbTSZA8PH0FAZHTGEkiNht3eJP5eXjWuAuxcn9l59Fn5iu2KWByj3nwqFhNX8wR799fKszM3v2Y6tzs4PvViD8CD60e6Jce+pYy1fGihgLg11tsQH0HMLJE8wKzG4UXMNkX27RzjSJEQY8wAfMUvZiYrR2hGXPxfghtXGB1ViSp5EEyPnXHAcA6w6etTOgHGFxnD1t3NbliLTTvkA+xb+UFfO2e+iWHwxs3P2TUWqZ0KVom8PwFvD2+yBJ3PfS7x3iTpibTWnKlgQw3VgpEBlPgzaiCKLcX4kogA7iqr6ZcdZLtvKe0CW/h1EHz/KsbosTpEWa0rkDKnLuzEaz6Cl3AkX7oABy2+2x5fsrPnr5A0Lu9NmxGHy5iogBwomQOR5jXl86a+C4MWsMFjtyXfxYxz8BC+lQzz4orijbOvEb9x9CR6yZ7IA576fGhlrDM2nZ3iiPEMQBFQ7F9Qzb6a15/J2dqjrRLNjPJbMzTM5iZjvnwqdxPCW7tldHzKMolVMjzz91DMJjRmiaKtdGWqJsRxN+j9+0Lb4Rs2W+xBbKQQxgWzoCCAV2nnrQbpiFW8iJ7NtBaXWdE0n1bMfWi2Dw+S4t1QW6ts8AAkwCRpInWlXjN8l1LAgkSQfM104pPSOfJHtoizXtcM9ZXUcp9BWHkCpINUlxP6aoYixKrsIFsk+JLKw9APfUR/pgxf7Y23CD5IKdJiNl8TWpqjOH/SfjbtxbaNdZ30VRlJO8+3bywNydAADMCmjEdK8dZlndXRSgY5LZGZiFCKVCkmZ5eOlHrsw+8QGgNRFu0ncK+k1cRf+rtCvmywyFGPIFTmI3j9KYlvVSG0TyKmExerPrB76Hi/Xpu09E7CS8QYc68vYVLo+1sW7kie0iMY900LN+u1jGkbEj1pWhkxO+kzo7ZtWLd6xbFvtm24WYOZSymCYGqkad9VVh8Sc5VQo7OpAGYg5gZYyQPAECr26YWOu4biF3KqLo87ZDH/TNVH0e6IXsQHa2oUT2rlyVQfhSQCSxmSoHNZjnOReHYocTw+UggQW13oUdDTT0t6PX8LcK3CjhYXMhzKDGxkAgzOseppWy6mjaYZKiVg8YVdWiYOo5EcwfAiR60Qt9VbDOLgcwRbXKc2YhYa4DooAZtQScyDlrQ7AYFnaBoObHYfr5V1u4dQxCtKjmd6IlGgE1PwljJDMNAukQd95HlAriUQJp7R0398emleHFQhHeIrDGYvEKTA1nnt8O/zrhw/EBLmZtRt5elR7lyuYesAbrvH8OqyGJYDQBSCfAyIApYw+IHP+5qM1eTQSozdjV0R6UnB4pbmptt2LijmhO4HMqYYeUczV4NDqCCGBAII1BBEgjvBBBr5rtXO+rQ+jjpeOq+q3Dqkm0TzTcpPeupHgT+GhJXsMXWg9xK0LbksYA1k93OqZ43xDr77uNiYX90bfr605dP8ApOXzIh0PZMfGq/C0sUNJk7g+IK3kggdtd9pB7JI5w0GNtKtrhFlurUAnYazry1NU2dI7xV69GkzLbY80VvDUBvzj0qOeN0VwypMGcbzpQFuKENrTr0xsqc0d/wClIOKXWYrjcVZ2xloN8FxzFs3d/ZpvtcWbLqJG3LekLh+MyLA86M4bi5IynnBnyqyxwrYkpzvQ9cKvJctNKCQJO2o51X/S2+pxChBAVIIiNZb36Gmbo9xBcxkxI56+f60o9LVy4sgiNOeh3atHHFSTRKc5OLTBmesrjnrK6TlExLonYe6fhXYX3/Cf5TTfxLg9tAjiXLqWcBMoQ5iACzEKQQJnTuihl3FW10UFj4Ex7xvTfEb6Q/wl5Z5wHhmMbEA2BluW+2GkJsV9licpnMNJgzrpNNPTDH3PrjJfN17lskG3Z7NiwrGUGQqczQQ2aVJ79qkdBeHKvFsMlxSpazcN+24IKN1bOQxYBhICsVOwgSZNQeIcUtvfd0LN1jO3aKQGY6MC6sJCQJgnQAFebuLttoXHGMmlYNxGLxGLdOrtC31bZldzLBhsR/cVb4xMgN+IBvDUSQPLakjhAtLYt52zSu7EsDqddoI7vCKZuHX1ZAFKkL2YWIG55ee3hSYp/VRvUY+KCi3669dUG5pUf63XUcVE67eraziaGtiK2R6VjJDBh2DgodnVkPkwj86E4zFLaw9pIWyq3MGrEQltQz537TaRqZnmZ3NScHdMiq/6Z8OsDHXEu4y9aW4yXzai51RBUhcrJmC65hqumsVOUbL458QJxPEXMbcuWbFpnuX7pGY/5Ytg5swadFEZiT/Qu/AOiuH4dAQJdxItjrLhG0kyRJ+zB2EakLz7VcOGOqBuoZSXt5A1tldgsgTEkk9iJI5GtcXaJ7AY27WYFlBYXHOkm5c9qSNJERoAQAAJuL6R0LJF7l2L/wBIWCFxDiEiQTMaBlzZT/Kfd2hy0rnN3b8qd+mPEbZ+yYlnACBLZKW7aiIBA00AGnh92hScG6sgMhQkBgGEMVMwYOusSPDXaDSufBbNx+JLQATDXG5R56VITgjNoXAPdv8AnTLZwp2AknQDvOwGnjX0NwvACxZt2l0Fu2tvTnlUAn1In1oY5yy3WjZIxxpXs+VLnRlvxr6yP1rieAPya2f4x+dfXRE7n31zfDKeSnzVT+VW4T9/wR5w9vyfJK8DuTqNPBlPyNcLnCro/wC28fun8q+t34Zabe1aPnatn5igvHOh+EulM1lVIB1tAWpkjfJE69+0nvrSU0r0ZODfk+XPqzA6qw8wa7JoZBII1GsEHkRX0Je+j/BqpYi6AFLGLraKNSdQeVVdYIdZK78jB/KovM49orHCpdMTb98t7TFj3nWuDEDbenHEYFD9xP5RUO5wq2fuD0JHyofMx9g/LP3FcjSe81evRXs2LGm1pPP2VqrjwS2dCCPJv1o/iOO3rFtOqJaIUCBIAGmoE8gKE8inpBjicNsdOluJOZh4SDBHvBPhSLiTO1RMT0wuv/mK3dUdeOWzvI9P0qDgy0ZE1b5qTZxZFD7fEbJ+/wC8frXZcTbOzrWphsYeHcQgnUDQifMRO1DOkHEA98tPIAnxgzWn1wAaEHypf4rdzP4RRjpiy+pBEYgd499ZS2cKO6sq/JEPhsa+llu6cY1u+xzbxMqumoAGnI6xXl3D27VrPkByZQSAM0tGU9vnMHTviYkVlZV59nPFugv9HdlLuLu3UBRbOFuEKNf8wdW5k6gTduONSdAPCpv0P4ZMRxC71qK4tWXbtCRnNxAGg84za+NZWVSL1QGS+OcYSziLgFvqw11wpAUWjlMZcijMhgTOxLa0Ku9Kc7kWrty0bckwqt1gBAaAxyygDEBt9YIMT5WUkklKwqT4jCOL4nL2TZvjTWHstMAkayJg8hHnUO70stKQLyvZY8iA6z4FCSfcKysq0lRGDsJWcUGAIMg7HX86l2blZWVIoGcJcEUh/S5g+3hr34kuWj/AQ68/2yKyspvAPIrcI6Om+MzmLckE6Ek7lQoGhGnaOngaYbGExOMFyzw8AizCO7vlILE9lM2s6MSx7jGsTlZShAy2UwVxrdkC7i1MPfcDJbadTZttMkGftGBaRoqe1Ue3hoYu5Z7jElnY5mJO5k/817WVx55O6O7BFceQ4/R50dfE4pLgX7Ky6u5JG4lkWNzLAcoidatbF4K492yyXzbt23LXEVQTdEQqlieyoOpjU+FZWVTD9MdEs75S2ESi/wBzWC0P7/4rKyuhNnO0e/VvGoWM4e7MpEQFI35kgj5VlZRe0BaYH6T8Evvg7tu0gZ3Tq/aUaMQHMsQPZLGq6XoHjRbL9QQqzu9qT4iH291ZWVCWNPsvDI49Abj2HSwVtlib0BnEQigyBB3aSp7ucjahUT41lZXHlSUqR3YW5Rtnot67VvdbQefP1r2soY+zZPtZzDeArw2lO6g/34ivKyu0880fhto/cHu/SKjvwK0dpHqf617WUaNbODdHR912+H9Ki3eC3Bs8+f8AZrKyjxRucvc4Hh17vX+/SsrKytxQecj/2Q=="/>
          <p:cNvSpPr>
            <a:spLocks noChangeAspect="1" noChangeArrowheads="1"/>
          </p:cNvSpPr>
          <p:nvPr/>
        </p:nvSpPr>
        <p:spPr bwMode="auto">
          <a:xfrm>
            <a:off x="63500" y="-841375"/>
            <a:ext cx="2619375" cy="1743075"/>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3570" name="AutoShape 18" descr="data:image/jpeg;base64,/9j/4AAQSkZJRgABAQAAAQABAAD/2wCEAAkGBhQSERQUEhQWFRUVGRcVFhIXGRQaFxgaFRcaGBgaGRYYHzIfGh0qHBoVHzAgLy4qLjguFR4yNzA2NSc3OCkBCQoKBQUFDQUFDSkYEhgpKSkpKSkpKSkpKSkpKSkpKSkpKSkpKSkpKSkpKSkpKSkpKSkpKSkpKSkpKSkpKSkpKf/AABEIAJMAeAMBIgACEQEDEQH/xAAcAAADAAIDAQAAAAAAAAAAAAAABgcFCAECBAP/xABFEAABAwIDBAYFCQYEBwAAAAABAAIDBBEFITEGBxJBEyJRYXSyIzIzNHEIFDVCYoGRobMkQ1JTc9IVVHKCFhcllKKxwf/EABQBAQAAAAAAAAAAAAAAAAAAAAD/xAAUEQEAAAAAAAAAAAAAAAAAAAAA/9oADAMBAAIRAxEAPwC4oQhAIQhAIXWSQNBc4gAAkk5AAakk6BTLGd4NTiE7qPBAHFuU1efZRXP1DodHZ2N+Qyugzu2+8mKhIgiaaisfYR0rLl13Dql9tB3a59maUpNj8c+kfnQ+eC/7CPY9EM+iBvwkmwy/8rpz2J3c0+HAvF5ql9zLVPze4uzda/qgnPme0lNiBM2H3kxVpMEzfm9bH1ZaZ+RLm+sY7m7hkctR8M05pU223eQ4hwycToKqO3RVbL8bLG4uARxC9+YtfIpc2e3izUUwocbAjk0hrf3UzRld7uRyHW78wDqFOQuGuuLjRcoBCEIBCEIBCEIBYvaLaanoYTNUyCNg05ucexrRm45jRYLbXeRFROFPCx1TWyZR0sYuQSLgyW0bztrbuzWK2f3by1EwrcZcJ5/3VLrBAL3tw6OPdp231AYkUtdtC4Ok46LDNWx3tNUDkXfZIPe0cuLVU7BsFhpIWw08YjjbezW9+ZJJzJ717QLaJY2q3k0OH9WolBk/ks68ml82j1R8bIGhCh+KfKUHFampLt/ilfZx/wBrAQOfMrCH5R1ff2FLbs4Zr2+PSINi1j8dwCCshdDUxiSN2fCb5EaFpGYPeO1R3DPlKdf9oo7M7Yn3cPueAD+IVH2U3nUOIdWGXhk/kyWZJy0F7O15E6IE+OordnncMxfV4XcBsv76nBuGtIv6oyHYbi1jkqdg+NQ1UTZqeRskbtHNPPmCNQe45r1yRhwLXAEEWIOYIOoI5hTDGNhanDJXVmC5tOc2GkkxvFszGL+tkLDXsNsiFRQlnYvb+nxJh6O8czMpKaSwlYRztzb9r8bHJMyAQhCDrJIGgucQAASSTYADMkk6BTXFtvanEJnUmCi4aeGbEHD0cfWt6O+TjYHPO/Ic10q8ExDGZ3tq+Ohw+N7mfN2u9NUcOV3OAtwH8Oy+q53lSnDKWgioCaZhqmRlseV2uBJBvrc5koGXYrd7T4c0lvpah+ctU/OR5Otib8IJvkD8SU0PeACSbAZknQWXKjO/reE6ECggcWukbxTvBIIY64Ef+4ZnusOaDE7zt+LpOKmw1xYzNr6oZOfytEfqt+1qeVhrGpJC4kkkk5knMn4ldUIGTYfZL/EJZo+MsLIXytyBDnNIDWm+gJOZXhwXZmerbM6BvGYWh7mD1i0m12jnbs1TpuHH7fN/Qd+pGu+yDKyklxR1FEyZ8TxCQbgtHSPs9sQ9f1fVv2ZFAh4thYhEBDielhbKbjQl7227/V/NY9rraJ930x8OIMB4biCK/CLNvdxcQOwm5+9IKCxbs9+L4S2nxFxfFk1lSc3sz/eHV7ftZkW58r/HIHAOaQQQCCDcEHMEEahaPK7bg94L5CcPndxcLS+B5JJs23FH3gC7h8COywOu227ZtVIKukkNLXMzbOzIPIGTZANRkBfsyIIyXn2U3lO6c0OKMbTVjTZrtIZv4TG4nU8hoeWeQoCkmzuEtxn/ABSCvc6UQ1cjKd5txwC7gOjPIZNyzB4RdBW0KY4PjdfhM8dJXtfV00r+jp65gc6QFzgGtmz7+eetiQMhBTlL9+3ssP8AGR+VyqCl+/b2WH+Mj8rkFIxCubDFJK82ZG1z3HuaCT+QWmePYw+rqZaiT15Xl57BfQDuAsB8FtDvhquDBqs59ZrWZfakaPwWp6AWT2cwF9bUsp4y1rpL2c6/CLAnOwJ5LGJw3S/S1N8X/puQUPYHd/JhM01TVTQ9F0LmlzS/q9ZrrniaMrNPfmF5dj9tWOr8RfTU9TUNndHIOAR3AYHNJPE4WBLhwjVZveJF0s1PBVymGgkPWe0evMCeFkkhyjbaxB+PZlkKDA6fD5nzwtDInxU0Itw8HWle2/Fq45xm5OfH+AImO7Nvx6pfUUzmwmJrYZKeo4mzMc25uWtByN8vgexTzajZx9DUOp5XNc5oaS5l+HrAOGoB5rZuOGndUPe0RmojAZIW26QNeLgPtnY2uL9mSg2+X6Vl/wBEX6YQI69eE4o+mnjniNnxOD2nPVpvY25HQjsJXkQg3XwfFGVMEU8fqSsbI2+tnC9j38vuU/3O+8Yx46TzPWT3K1nSYNTa9TpGG/2ZHad1iFjNzvvGMeOk8z0FMQhCAUv37eyw/wAZH5XKoKX79vZYf4yPyuQZrfNTceDVWduEMf8AHhkbktUlunj2FNqaaaBwBErHsz+0CAb8rGxv3LTGqpnRvcx4LXMcWuadQWmxB+8FB8lkMBxySjnZPDw8bL24hcZgg3HwKx6EFg2Q2omxt1RR1vR9GYS8FjA1zXtewNcDnpdY2TDsWoqGpZIWimhfGWueeJ3o5WlpgH8Nw02OXddfPcP7/N/Qd+pGnvfV9Fu/qxf+ygUdq8WODTxOorPfUw9LJUTjjleXPOpuOEGzTYDVTvaLaCWtndPNw8bg0HhFh1RYZfAJk3kV3TRYZJmS6jYCTqSyR7HH8WlJCAQhd4Yi5wa0EucQABqSTYAfeg2k3IUvBg1PnfjMr/heRwt+Sx+533jGPHSeZ6eNl8GFJRwU4t6KNrTbQuA6xHxdc/ekfc77xjHjpPM9BTEIQgFL9+3ssP8AGR+VyqCl+/b2WH+Mj8rkFQWvO/8A2JdFUiujb6KazZSPqygWBI7HNAz7Qe0LYZeXFMMjqIXwzND45GlrmnmD/wDeYPaEGkyE77w91lRhjuPOWmcTwTAHq55NkH1XW56Hl2JIQOu6/BnVctVAyTonPpzaQXyImiPIg8rfemys2WxR1GMMfE2RpkD2VvSEtaAXOIkv1uy2mts1Pdjdr34dM6WNjHlzDHZ/Faxc11+qdeqnL/n5U/5eD8Zf7kGI3pbPtoTRU7XF/BAbvPMumkLrDkL6BIqYttNtJMSljkkYxhjZwAM4rEcRdc8RPal1AKq7htiHVFX88kZ6GnJ4CdHTZcNhz4QeK/bwpd3fbsKjFHhwBjp2kcc7gbHPNsf8bvyHPv2jwfCIqWCOCFobHGA1oHdzPaScye0lB7VM9zvvGMeOk8z1TFM9zvvGMeOk8z0FMQhCAUv37eyw/wAZH5XKoKX79vZYf4yPyuQVBCEIPlVUrJGOZI0PY4FrmOAIIOoIOoUq2t+T5TTXfRPNO8m/Ruu6E9tvrM/EjuCrS8T8bgBIM8QIJBBkYCCMiCLoNXNqN0tfQRullja6JoBdLG9pa25AzBs7UgaJMW0m9zF4X4PVtZNG5xayzWvYSfSM0AK1bQN+yu6qvxCNssEbRE69pXvaGnhJByF3ajsVW2S+T1TxWfXSGof/ACmXbEPifWf+Q7isruTxWFmDwNfLG1wdL1XPYD7R3IlP0OLwvcGsmjc46Na9hJ+ABQfWkpGRMbHG1rGNFmsaAGgDkANF9kIQCme533jGPHSeZ6pime533jGPHSeZ6CmIQhAKX79vZYf4yPyuVQUv37eyw/xkflcgqCEIQC0221P/AFGt8TUfquW5KkuL/J8hqKiaY1UrTLJJKWhjLAyOLrDPvQa73XCsW2+42GhoZqltTI8xBpDCxgBu9rcyD3qOoObpw3RfTNH/AK3fpvTVu/3KRYjQx1L6iSNzy8FjWsIHA8t1J7k87K7i4aGriqW1MjzES4MLGAG7S3Mg96CnoQhAKZ7nfeMY8dJ5nqmKZ7nfeMY8dJ5noKYhCEApfv29lh/jI/K5VBTDfsPRYf4yPyuQU9CEIBCEIFLetRSTYTVRxMfI9zWcLGNc5x9I05NaLnJazf8AAeIf5Cr/AO3n/tW4y4sgSdzWHywYTDHNG+J4dLdkjXMcLyOIu1wB0TuhCAQhCAUz3O+8Yx46TzPVMUz3PD9oxjxsnmegpiEIQC6SRg2uAbG4uAc+1CEHdCEIBCEIBCEIBCEIBCEIBdI4wL2AFzc2AFz2lCEHdCEIP//Z"/>
          <p:cNvSpPr>
            <a:spLocks noChangeAspect="1" noChangeArrowheads="1"/>
          </p:cNvSpPr>
          <p:nvPr/>
        </p:nvSpPr>
        <p:spPr bwMode="auto">
          <a:xfrm>
            <a:off x="63500" y="-681038"/>
            <a:ext cx="1143000" cy="1400176"/>
          </a:xfrm>
          <a:prstGeom prst="rect">
            <a:avLst/>
          </a:prstGeom>
          <a:noFill/>
        </p:spPr>
        <p:txBody>
          <a:bodyPr vert="horz" wrap="square" lIns="91440" tIns="45720" rIns="91440" bIns="45720" numCol="1" anchor="t" anchorCtr="0" compatLnSpc="1">
            <a:prstTxWarp prst="textNoShape">
              <a:avLst/>
            </a:prstTxWarp>
          </a:bodyPr>
          <a:lstStyle/>
          <a:p>
            <a:endParaRPr lang="en-CA"/>
          </a:p>
        </p:txBody>
      </p:sp>
      <p:sp>
        <p:nvSpPr>
          <p:cNvPr id="23572" name="AutoShape 20" descr="data:image/jpeg;base64,/9j/4AAQSkZJRgABAQAAAQABAAD/2wCEAAkGBhQSERQUEhQWFRUVGRcVFhIXGRQaFxgaFRcaGBgaGRYYHzIfGh0qHBoVHzAgLy4qLjguFR4yNzA2NSc3OCkBCQoKBQUFDQUFDSkYEhgpKSkpKSkpKSkpKSkpKSkpKSkpKSkpKSkpKSkpKSkpKSkpKSkpKSkpKSkpKSkpKSkpKf/AABEIAJMAeAMBIgACEQEDEQH/xAAcAAADAAIDAQAAAAAAAAAAAAAABgcFCAECBAP/xABFEAABAwIDBAYFCQYEBwAAAAABAAIDBBEFITEGBxJBEyJRYXSyIzIzNHEIFDVCYoGRobMkQ1JTc9IVVHKCFhcllKKxwf/EABQBAQAAAAAAAAAAAAAAAAAAAAD/xAAUEQEAAAAAAAAAAAAAAAAAAAAA/9oADAMBAAIRAxEAPwC4oQhAIQhAIXWSQNBc4gAAkk5AAakk6BTLGd4NTiE7qPBAHFuU1efZRXP1DodHZ2N+Qyugzu2+8mKhIgiaaisfYR0rLl13Dql9tB3a59maUpNj8c+kfnQ+eC/7CPY9EM+iBvwkmwy/8rpz2J3c0+HAvF5ql9zLVPze4uzda/qgnPme0lNiBM2H3kxVpMEzfm9bH1ZaZ+RLm+sY7m7hkctR8M05pU223eQ4hwycToKqO3RVbL8bLG4uARxC9+YtfIpc2e3izUUwocbAjk0hrf3UzRld7uRyHW78wDqFOQuGuuLjRcoBCEIBCEIBCEIBYvaLaanoYTNUyCNg05ucexrRm45jRYLbXeRFROFPCx1TWyZR0sYuQSLgyW0bztrbuzWK2f3by1EwrcZcJ5/3VLrBAL3tw6OPdp231AYkUtdtC4Ok46LDNWx3tNUDkXfZIPe0cuLVU7BsFhpIWw08YjjbezW9+ZJJzJ717QLaJY2q3k0OH9WolBk/ks68ml82j1R8bIGhCh+KfKUHFampLt/ilfZx/wBrAQOfMrCH5R1ff2FLbs4Zr2+PSINi1j8dwCCshdDUxiSN2fCb5EaFpGYPeO1R3DPlKdf9oo7M7Yn3cPueAD+IVH2U3nUOIdWGXhk/kyWZJy0F7O15E6IE+OordnncMxfV4XcBsv76nBuGtIv6oyHYbi1jkqdg+NQ1UTZqeRskbtHNPPmCNQe45r1yRhwLXAEEWIOYIOoI5hTDGNhanDJXVmC5tOc2GkkxvFszGL+tkLDXsNsiFRQlnYvb+nxJh6O8czMpKaSwlYRztzb9r8bHJMyAQhCDrJIGgucQAASSTYADMkk6BTXFtvanEJnUmCi4aeGbEHD0cfWt6O+TjYHPO/Ic10q8ExDGZ3tq+Ohw+N7mfN2u9NUcOV3OAtwH8Oy+q53lSnDKWgioCaZhqmRlseV2uBJBvrc5koGXYrd7T4c0lvpah+ctU/OR5Otib8IJvkD8SU0PeACSbAZknQWXKjO/reE6ECggcWukbxTvBIIY64Ef+4ZnusOaDE7zt+LpOKmw1xYzNr6oZOfytEfqt+1qeVhrGpJC4kkkk5knMn4ldUIGTYfZL/EJZo+MsLIXytyBDnNIDWm+gJOZXhwXZmerbM6BvGYWh7mD1i0m12jnbs1TpuHH7fN/Qd+pGu+yDKyklxR1FEyZ8TxCQbgtHSPs9sQ9f1fVv2ZFAh4thYhEBDielhbKbjQl7227/V/NY9rraJ930x8OIMB4biCK/CLNvdxcQOwm5+9IKCxbs9+L4S2nxFxfFk1lSc3sz/eHV7ftZkW58r/HIHAOaQQQCCDcEHMEEahaPK7bg94L5CcPndxcLS+B5JJs23FH3gC7h8COywOu227ZtVIKukkNLXMzbOzIPIGTZANRkBfsyIIyXn2U3lO6c0OKMbTVjTZrtIZv4TG4nU8hoeWeQoCkmzuEtxn/ABSCvc6UQ1cjKd5txwC7gOjPIZNyzB4RdBW0KY4PjdfhM8dJXtfV00r+jp65gc6QFzgGtmz7+eetiQMhBTlL9+3ssP8AGR+VyqCl+/b2WH+Mj8rkFIxCubDFJK82ZG1z3HuaCT+QWmePYw+rqZaiT15Xl57BfQDuAsB8FtDvhquDBqs59ZrWZfakaPwWp6AWT2cwF9bUsp4y1rpL2c6/CLAnOwJ5LGJw3S/S1N8X/puQUPYHd/JhM01TVTQ9F0LmlzS/q9ZrrniaMrNPfmF5dj9tWOr8RfTU9TUNndHIOAR3AYHNJPE4WBLhwjVZveJF0s1PBVymGgkPWe0evMCeFkkhyjbaxB+PZlkKDA6fD5nzwtDInxU0Itw8HWle2/Fq45xm5OfH+AImO7Nvx6pfUUzmwmJrYZKeo4mzMc25uWtByN8vgexTzajZx9DUOp5XNc5oaS5l+HrAOGoB5rZuOGndUPe0RmojAZIW26QNeLgPtnY2uL9mSg2+X6Vl/wBEX6YQI69eE4o+mnjniNnxOD2nPVpvY25HQjsJXkQg3XwfFGVMEU8fqSsbI2+tnC9j38vuU/3O+8Yx46TzPWT3K1nSYNTa9TpGG/2ZHad1iFjNzvvGMeOk8z0FMQhCAUv37eyw/wAZH5XKoKX79vZYf4yPyuQZrfNTceDVWduEMf8AHhkbktUlunj2FNqaaaBwBErHsz+0CAb8rGxv3LTGqpnRvcx4LXMcWuadQWmxB+8FB8lkMBxySjnZPDw8bL24hcZgg3HwKx6EFg2Q2omxt1RR1vR9GYS8FjA1zXtewNcDnpdY2TDsWoqGpZIWimhfGWueeJ3o5WlpgH8Nw02OXddfPcP7/N/Qd+pGnvfV9Fu/qxf+ygUdq8WODTxOorPfUw9LJUTjjleXPOpuOEGzTYDVTvaLaCWtndPNw8bg0HhFh1RYZfAJk3kV3TRYZJmS6jYCTqSyR7HH8WlJCAQhd4Yi5wa0EucQABqSTYAfeg2k3IUvBg1PnfjMr/heRwt+Sx+533jGPHSeZ6eNl8GFJRwU4t6KNrTbQuA6xHxdc/ekfc77xjHjpPM9BTEIQgFL9+3ssP8AGR+VyqCl+/b2WH+Mj8rkFQWvO/8A2JdFUiujb6KazZSPqygWBI7HNAz7Qe0LYZeXFMMjqIXwzND45GlrmnmD/wDeYPaEGkyE77w91lRhjuPOWmcTwTAHq55NkH1XW56Hl2JIQOu6/BnVctVAyTonPpzaQXyImiPIg8rfemys2WxR1GMMfE2RpkD2VvSEtaAXOIkv1uy2mts1Pdjdr34dM6WNjHlzDHZ/Faxc11+qdeqnL/n5U/5eD8Zf7kGI3pbPtoTRU7XF/BAbvPMumkLrDkL6BIqYttNtJMSljkkYxhjZwAM4rEcRdc8RPal1AKq7htiHVFX88kZ6GnJ4CdHTZcNhz4QeK/bwpd3fbsKjFHhwBjp2kcc7gbHPNsf8bvyHPv2jwfCIqWCOCFobHGA1oHdzPaScye0lB7VM9zvvGMeOk8z1TFM9zvvGMeOk8z0FMQhCAUv37eyw/wAZH5XKoKX79vZYf4yPyuQVBCEIPlVUrJGOZI0PY4FrmOAIIOoIOoUq2t+T5TTXfRPNO8m/Ruu6E9tvrM/EjuCrS8T8bgBIM8QIJBBkYCCMiCLoNXNqN0tfQRullja6JoBdLG9pa25AzBs7UgaJMW0m9zF4X4PVtZNG5xayzWvYSfSM0AK1bQN+yu6qvxCNssEbRE69pXvaGnhJByF3ajsVW2S+T1TxWfXSGof/ACmXbEPifWf+Q7isruTxWFmDwNfLG1wdL1XPYD7R3IlP0OLwvcGsmjc46Na9hJ+ABQfWkpGRMbHG1rGNFmsaAGgDkANF9kIQCme533jGPHSeZ6pime533jGPHSeZ6CmIQhAKX79vZYf4yPyuVQUv37eyw/xkflcgqCEIQC0221P/AFGt8TUfquW5KkuL/J8hqKiaY1UrTLJJKWhjLAyOLrDPvQa73XCsW2+42GhoZqltTI8xBpDCxgBu9rcyD3qOoObpw3RfTNH/AK3fpvTVu/3KRYjQx1L6iSNzy8FjWsIHA8t1J7k87K7i4aGriqW1MjzES4MLGAG7S3Mg96CnoQhAKZ7nfeMY8dJ5nqmKZ7nfeMY8dJ5noKYhCEApfv29lh/jI/K5VBTDfsPRYf4yPyuQU9CEIBCEIFLetRSTYTVRxMfI9zWcLGNc5x9I05NaLnJazf8AAeIf5Cr/AO3n/tW4y4sgSdzWHywYTDHNG+J4dLdkjXMcLyOIu1wB0TuhCAQhCAUz3O+8Yx46TzPVMUz3PD9oxjxsnmegpiEIQC6SRg2uAbG4uAc+1CEHdCEIBCEIBCEIBCEIBCEIBdI4wL2AFzc2AFz2lCEHdCEIP//Z"/>
          <p:cNvSpPr>
            <a:spLocks noChangeAspect="1" noChangeArrowheads="1"/>
          </p:cNvSpPr>
          <p:nvPr/>
        </p:nvSpPr>
        <p:spPr bwMode="auto">
          <a:xfrm>
            <a:off x="63500" y="-681038"/>
            <a:ext cx="1143000" cy="1400176"/>
          </a:xfrm>
          <a:prstGeom prst="rect">
            <a:avLst/>
          </a:prstGeom>
          <a:noFill/>
        </p:spPr>
        <p:txBody>
          <a:bodyPr vert="horz" wrap="square" lIns="91440" tIns="45720" rIns="91440" bIns="45720" numCol="1" anchor="t" anchorCtr="0" compatLnSpc="1">
            <a:prstTxWarp prst="textNoShape">
              <a:avLst/>
            </a:prstTxWarp>
          </a:bodyPr>
          <a:lstStyle/>
          <a:p>
            <a:endParaRPr lang="en-CA"/>
          </a:p>
        </p:txBody>
      </p:sp>
      <p:pic>
        <p:nvPicPr>
          <p:cNvPr id="15" name="Picture 14" descr="FCJ BANNER FINAL JUNE colour.jpg"/>
          <p:cNvPicPr>
            <a:picLocks noChangeAspect="1"/>
          </p:cNvPicPr>
          <p:nvPr/>
        </p:nvPicPr>
        <p:blipFill>
          <a:blip r:embed="rId4" cstate="print">
            <a:duotone>
              <a:prstClr val="black"/>
              <a:schemeClr val="accent5">
                <a:tint val="45000"/>
                <a:satMod val="400000"/>
              </a:schemeClr>
            </a:duotone>
          </a:blip>
          <a:stretch>
            <a:fillRect/>
          </a:stretch>
        </p:blipFill>
        <p:spPr>
          <a:xfrm>
            <a:off x="899592" y="1844824"/>
            <a:ext cx="7776864" cy="1656184"/>
          </a:xfrm>
          <a:prstGeom prst="rect">
            <a:avLst/>
          </a:prstGeom>
        </p:spPr>
      </p:pic>
      <p:pic>
        <p:nvPicPr>
          <p:cNvPr id="16" name="Picture 8" descr="lfo_color_logo.jpg"/>
          <p:cNvPicPr>
            <a:picLocks noChangeAspect="1"/>
          </p:cNvPicPr>
          <p:nvPr/>
        </p:nvPicPr>
        <p:blipFill>
          <a:blip r:embed="rId5" cstate="print">
            <a:duotone>
              <a:prstClr val="black"/>
              <a:schemeClr val="accent5">
                <a:tint val="45000"/>
                <a:satMod val="400000"/>
              </a:schemeClr>
            </a:duotone>
          </a:blip>
          <a:srcRect/>
          <a:stretch>
            <a:fillRect/>
          </a:stretch>
        </p:blipFill>
        <p:spPr bwMode="auto">
          <a:xfrm>
            <a:off x="5508104" y="5661248"/>
            <a:ext cx="3384376" cy="793552"/>
          </a:xfrm>
          <a:prstGeom prst="rect">
            <a:avLst/>
          </a:prstGeom>
          <a:ln>
            <a:noFill/>
          </a:ln>
          <a:effectLst>
            <a:softEdge rad="112500"/>
          </a:effectLst>
        </p:spPr>
      </p:pic>
      <p:sp>
        <p:nvSpPr>
          <p:cNvPr id="17" name="Rectangle 16"/>
          <p:cNvSpPr/>
          <p:nvPr/>
        </p:nvSpPr>
        <p:spPr>
          <a:xfrm>
            <a:off x="899592" y="3105834"/>
            <a:ext cx="8244408" cy="3785652"/>
          </a:xfrm>
          <a:prstGeom prst="rect">
            <a:avLst/>
          </a:prstGeom>
        </p:spPr>
        <p:txBody>
          <a:bodyPr wrap="square">
            <a:spAutoFit/>
          </a:bodyPr>
          <a:lstStyle/>
          <a:p>
            <a:pPr algn="r">
              <a:defRPr/>
            </a:pPr>
            <a:endParaRPr lang="en-CA" dirty="0" smtClean="0"/>
          </a:p>
          <a:p>
            <a:pPr algn="r">
              <a:defRPr/>
            </a:pPr>
            <a:endParaRPr lang="en-CA" dirty="0"/>
          </a:p>
          <a:p>
            <a:pPr algn="r">
              <a:defRPr/>
            </a:pPr>
            <a:endParaRPr lang="en-CA" dirty="0" smtClean="0"/>
          </a:p>
          <a:p>
            <a:pPr algn="r">
              <a:defRPr/>
            </a:pPr>
            <a:endParaRPr lang="en-CA" dirty="0"/>
          </a:p>
          <a:p>
            <a:pPr algn="r">
              <a:defRPr/>
            </a:pPr>
            <a:endParaRPr lang="en-CA" dirty="0" smtClean="0"/>
          </a:p>
          <a:p>
            <a:pPr algn="r">
              <a:defRPr/>
            </a:pPr>
            <a:endParaRPr lang="en-CA" dirty="0"/>
          </a:p>
          <a:p>
            <a:pPr algn="r">
              <a:defRPr/>
            </a:pPr>
            <a:endParaRPr lang="en-CA" dirty="0" smtClean="0"/>
          </a:p>
          <a:p>
            <a:pPr algn="r">
              <a:defRPr/>
            </a:pPr>
            <a:endParaRPr lang="en-CA" dirty="0"/>
          </a:p>
          <a:p>
            <a:pPr algn="r">
              <a:defRPr/>
            </a:pPr>
            <a:endParaRPr lang="en-CA" dirty="0" smtClean="0"/>
          </a:p>
          <a:p>
            <a:pPr algn="r">
              <a:defRPr/>
            </a:pPr>
            <a:endParaRPr lang="en-CA" dirty="0"/>
          </a:p>
          <a:p>
            <a:pPr algn="r">
              <a:defRPr/>
            </a:pPr>
            <a:endParaRPr lang="en-CA" dirty="0" smtClean="0"/>
          </a:p>
          <a:p>
            <a:pPr algn="r">
              <a:defRPr/>
            </a:pPr>
            <a:endParaRPr lang="en-CA" dirty="0"/>
          </a:p>
          <a:p>
            <a:pPr algn="r">
              <a:defRPr/>
            </a:pPr>
            <a:endParaRPr lang="en-CA" sz="1200" dirty="0" smtClean="0"/>
          </a:p>
          <a:p>
            <a:pPr algn="r">
              <a:defRPr/>
            </a:pPr>
            <a:r>
              <a:rPr lang="en-CA" sz="1200" dirty="0" smtClean="0"/>
              <a:t>FCJ </a:t>
            </a:r>
            <a:r>
              <a:rPr lang="en-CA" sz="1200" dirty="0"/>
              <a:t>Refugee Centre 208 Oakwood Ave. Toronto ON  Tel 416 4699754</a:t>
            </a: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FH Summary chart_Page_6.jpg"/>
          <p:cNvPicPr>
            <a:picLocks noChangeAspect="1"/>
          </p:cNvPicPr>
          <p:nvPr/>
        </p:nvPicPr>
        <p:blipFill>
          <a:blip r:embed="rId2" cstate="print"/>
          <a:srcRect l="7877" t="7441" r="13312" b="70999"/>
          <a:stretch>
            <a:fillRect/>
          </a:stretch>
        </p:blipFill>
        <p:spPr>
          <a:xfrm>
            <a:off x="467544" y="692696"/>
            <a:ext cx="8424936" cy="316835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332656"/>
            <a:ext cx="7632848" cy="5760640"/>
          </a:xfrm>
        </p:spPr>
        <p:style>
          <a:lnRef idx="2">
            <a:schemeClr val="accent5"/>
          </a:lnRef>
          <a:fillRef idx="1">
            <a:schemeClr val="lt1"/>
          </a:fillRef>
          <a:effectRef idx="0">
            <a:schemeClr val="accent5"/>
          </a:effectRef>
          <a:fontRef idx="minor">
            <a:schemeClr val="dk1"/>
          </a:fontRef>
        </p:style>
        <p:txBody>
          <a:bodyPr>
            <a:normAutofit/>
          </a:bodyPr>
          <a:lstStyle/>
          <a:p>
            <a:pPr lvl="1"/>
            <a:endParaRPr lang="en-CA" dirty="0" smtClean="0"/>
          </a:p>
          <a:p>
            <a:pPr lvl="1"/>
            <a:endParaRPr lang="en-CA" dirty="0" smtClean="0"/>
          </a:p>
          <a:p>
            <a:pPr lvl="1"/>
            <a:endParaRPr lang="en-CA" dirty="0" smtClean="0"/>
          </a:p>
          <a:p>
            <a:pPr lvl="1"/>
            <a:endParaRPr lang="en-CA" dirty="0" smtClean="0"/>
          </a:p>
          <a:p>
            <a:pPr lvl="1"/>
            <a:r>
              <a:rPr lang="en-CA" sz="2400" dirty="0" smtClean="0"/>
              <a:t>Refugee Protection Division (RPD) will have public servant decision-makers; </a:t>
            </a:r>
          </a:p>
          <a:p>
            <a:pPr lvl="1"/>
            <a:r>
              <a:rPr lang="en-CA" sz="2400" dirty="0" smtClean="0"/>
              <a:t>Refugee Appeal Division (RAD) will have Governor-in-Council (GIC)</a:t>
            </a:r>
          </a:p>
          <a:p>
            <a:pPr lvl="1"/>
            <a:r>
              <a:rPr lang="en-CA" sz="2400" dirty="0" smtClean="0"/>
              <a:t>Some IRB decisions will remain subject to judicial review at the Federal Court</a:t>
            </a:r>
          </a:p>
          <a:p>
            <a:pPr lvl="1"/>
            <a:endParaRPr lang="en-CA" dirty="0" smtClean="0"/>
          </a:p>
        </p:txBody>
      </p:sp>
      <p:sp>
        <p:nvSpPr>
          <p:cNvPr id="6" name="Rectangle 5"/>
          <p:cNvSpPr/>
          <p:nvPr/>
        </p:nvSpPr>
        <p:spPr>
          <a:xfrm>
            <a:off x="899592" y="404664"/>
            <a:ext cx="6696744" cy="1077218"/>
          </a:xfrm>
          <a:prstGeom prst="rect">
            <a:avLst/>
          </a:prstGeom>
          <a:noFill/>
        </p:spPr>
        <p:txBody>
          <a:bodyPr wrap="square" lIns="91440" tIns="45720" rIns="91440" bIns="45720">
            <a:spAutoFit/>
          </a:bodyPr>
          <a:lstStyle/>
          <a:p>
            <a:pPr algn="ctr"/>
            <a:r>
              <a:rPr lang="en-CA" sz="3200" b="1" cap="all" dirty="0" smtClean="0">
                <a:ln w="9000" cmpd="sng">
                  <a:solidFill>
                    <a:srgbClr val="F9B639">
                      <a:shade val="50000"/>
                      <a:satMod val="120000"/>
                    </a:srgbClr>
                  </a:solidFill>
                  <a:prstDash val="solid"/>
                </a:ln>
                <a:gradFill>
                  <a:gsLst>
                    <a:gs pos="0">
                      <a:srgbClr val="F9B639">
                        <a:shade val="20000"/>
                        <a:satMod val="245000"/>
                      </a:srgbClr>
                    </a:gs>
                    <a:gs pos="43000">
                      <a:srgbClr val="F9B639">
                        <a:satMod val="255000"/>
                      </a:srgbClr>
                    </a:gs>
                    <a:gs pos="48000">
                      <a:srgbClr val="F9B639">
                        <a:shade val="85000"/>
                        <a:satMod val="255000"/>
                      </a:srgbClr>
                    </a:gs>
                    <a:gs pos="100000">
                      <a:srgbClr val="F9B639">
                        <a:shade val="20000"/>
                        <a:satMod val="245000"/>
                      </a:srgbClr>
                    </a:gs>
                  </a:gsLst>
                  <a:lin ang="5400000"/>
                </a:gradFill>
                <a:effectLst>
                  <a:reflection blurRad="12700" stA="28000" endPos="45000" dist="1000" dir="5400000" sy="-100000" algn="bl" rotWithShape="0"/>
                </a:effectLst>
              </a:rPr>
              <a:t>New refugee process Main Provisions </a:t>
            </a:r>
            <a:endParaRPr lang="en-CA" sz="3200" b="1" cap="all" dirty="0">
              <a:ln w="9000" cmpd="sng">
                <a:solidFill>
                  <a:srgbClr val="F9B639">
                    <a:shade val="50000"/>
                    <a:satMod val="120000"/>
                  </a:srgbClr>
                </a:solidFill>
                <a:prstDash val="solid"/>
              </a:ln>
              <a:gradFill>
                <a:gsLst>
                  <a:gs pos="0">
                    <a:srgbClr val="F9B639">
                      <a:shade val="20000"/>
                      <a:satMod val="245000"/>
                    </a:srgbClr>
                  </a:gs>
                  <a:gs pos="43000">
                    <a:srgbClr val="F9B639">
                      <a:satMod val="255000"/>
                    </a:srgbClr>
                  </a:gs>
                  <a:gs pos="48000">
                    <a:srgbClr val="F9B639">
                      <a:shade val="85000"/>
                      <a:satMod val="255000"/>
                    </a:srgbClr>
                  </a:gs>
                  <a:gs pos="100000">
                    <a:srgbClr val="F9B639">
                      <a:shade val="20000"/>
                      <a:satMod val="245000"/>
                    </a:srgbClr>
                  </a:gs>
                </a:gsLst>
                <a:lin ang="5400000"/>
              </a:gradFill>
              <a:effectLst>
                <a:reflection blurRad="12700" stA="28000" endPos="45000" dist="1000" dir="5400000" sy="-100000" algn="bl" rotWithShape="0"/>
              </a:effectLst>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512064"/>
            <a:ext cx="8280920" cy="914400"/>
          </a:xfrm>
        </p:spPr>
        <p:txBody>
          <a:bodyPr/>
          <a:lstStyle/>
          <a:p>
            <a:pPr lvl="0"/>
            <a:r>
              <a:rPr lang="en-CA" sz="3600" dirty="0" smtClean="0"/>
              <a:t>Bill C-31: </a:t>
            </a:r>
            <a:r>
              <a:rPr lang="en-CA" sz="3600" b="1" dirty="0" smtClean="0">
                <a:solidFill>
                  <a:srgbClr val="FFFFFF"/>
                </a:solidFill>
                <a:latin typeface="Calibri" pitchFamily="34" charset="0"/>
                <a:cs typeface="Calibri" pitchFamily="34" charset="0"/>
              </a:rPr>
              <a:t>Protecting Canada’s Immigration System Act</a:t>
            </a:r>
            <a:br>
              <a:rPr lang="en-CA" sz="3600" b="1" dirty="0" smtClean="0">
                <a:solidFill>
                  <a:srgbClr val="FFFFFF"/>
                </a:solidFill>
                <a:latin typeface="Calibri" pitchFamily="34" charset="0"/>
                <a:cs typeface="Calibri" pitchFamily="34" charset="0"/>
              </a:rPr>
            </a:br>
            <a:endParaRPr lang="en-CA" sz="3600" dirty="0"/>
          </a:p>
        </p:txBody>
      </p:sp>
      <p:sp>
        <p:nvSpPr>
          <p:cNvPr id="3" name="Content Placeholder 2"/>
          <p:cNvSpPr>
            <a:spLocks noGrp="1"/>
          </p:cNvSpPr>
          <p:nvPr>
            <p:ph idx="1"/>
          </p:nvPr>
        </p:nvSpPr>
        <p:spPr/>
        <p:txBody>
          <a:bodyPr>
            <a:normAutofit lnSpcReduction="10000"/>
          </a:bodyPr>
          <a:lstStyle/>
          <a:p>
            <a:pPr>
              <a:buNone/>
            </a:pPr>
            <a:r>
              <a:rPr lang="en-CA" b="1" dirty="0" smtClean="0"/>
              <a:t>Major Changes</a:t>
            </a:r>
          </a:p>
          <a:p>
            <a:r>
              <a:rPr lang="en-CA" dirty="0" smtClean="0"/>
              <a:t>3 categories of refugee claimants:</a:t>
            </a:r>
          </a:p>
          <a:p>
            <a:pPr>
              <a:buNone/>
            </a:pPr>
            <a:r>
              <a:rPr lang="en-CA" dirty="0" smtClean="0"/>
              <a:t>     - Regular claims</a:t>
            </a:r>
          </a:p>
          <a:p>
            <a:pPr>
              <a:buNone/>
            </a:pPr>
            <a:r>
              <a:rPr lang="en-CA" dirty="0" smtClean="0"/>
              <a:t>     - Designated Country of Origin (DCO) list</a:t>
            </a:r>
          </a:p>
          <a:p>
            <a:pPr>
              <a:buNone/>
            </a:pPr>
            <a:r>
              <a:rPr lang="en-CA" dirty="0" smtClean="0"/>
              <a:t>     - Designated group arrivals</a:t>
            </a:r>
          </a:p>
          <a:p>
            <a:r>
              <a:rPr lang="en-CA" dirty="0" smtClean="0"/>
              <a:t>A right of appeal (for some)</a:t>
            </a:r>
          </a:p>
          <a:p>
            <a:r>
              <a:rPr lang="en-CA" dirty="0" smtClean="0"/>
              <a:t>Rapid claim process</a:t>
            </a:r>
          </a:p>
          <a:p>
            <a:r>
              <a:rPr lang="en-CA" dirty="0" smtClean="0"/>
              <a:t>Rapid removal of failed claim</a:t>
            </a:r>
          </a:p>
          <a:p>
            <a:r>
              <a:rPr lang="en-CA" dirty="0" smtClean="0"/>
              <a:t>No Humanitarian Alternative</a:t>
            </a:r>
            <a:endParaRPr lang="en-C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116736"/>
          </a:xfrm>
        </p:spPr>
        <p:txBody>
          <a:bodyPr/>
          <a:lstStyle/>
          <a:p>
            <a:pPr algn="ctr"/>
            <a:r>
              <a:rPr lang="en-CA" sz="3600" dirty="0" smtClean="0"/>
              <a:t>Regular Refugee Claimants: </a:t>
            </a:r>
            <a:br>
              <a:rPr lang="en-CA" sz="3600" dirty="0" smtClean="0"/>
            </a:br>
            <a:r>
              <a:rPr lang="en-CA" sz="3600" dirty="0" smtClean="0">
                <a:latin typeface="Calibri" pitchFamily="34" charset="0"/>
                <a:cs typeface="Calibri" pitchFamily="34" charset="0"/>
              </a:rPr>
              <a:t>216 Days </a:t>
            </a:r>
            <a:endParaRPr lang="en-CA" sz="3600" dirty="0"/>
          </a:p>
        </p:txBody>
      </p:sp>
      <p:sp>
        <p:nvSpPr>
          <p:cNvPr id="3" name="Content Placeholder 2"/>
          <p:cNvSpPr>
            <a:spLocks noGrp="1"/>
          </p:cNvSpPr>
          <p:nvPr>
            <p:ph idx="1"/>
          </p:nvPr>
        </p:nvSpPr>
        <p:spPr/>
        <p:txBody>
          <a:bodyPr>
            <a:normAutofit fontScale="77500" lnSpcReduction="20000"/>
          </a:bodyPr>
          <a:lstStyle/>
          <a:p>
            <a:pPr>
              <a:buFont typeface="Wingdings" pitchFamily="2" charset="2"/>
              <a:buChar char="§"/>
            </a:pPr>
            <a:r>
              <a:rPr lang="en-CA" dirty="0" smtClean="0"/>
              <a:t>Refugee claim: no changes </a:t>
            </a:r>
          </a:p>
          <a:p>
            <a:pPr>
              <a:buFont typeface="Wingdings" pitchFamily="2" charset="2"/>
              <a:buChar char="§"/>
            </a:pPr>
            <a:r>
              <a:rPr lang="en-CA" sz="3200" dirty="0" smtClean="0">
                <a:latin typeface="Calibri" pitchFamily="34" charset="0"/>
                <a:cs typeface="Calibri" pitchFamily="34" charset="0"/>
              </a:rPr>
              <a:t>Basis of Claim Document </a:t>
            </a:r>
          </a:p>
          <a:p>
            <a:pPr lvl="1">
              <a:buFont typeface="Wingdings" pitchFamily="2" charset="2"/>
              <a:buChar char="§"/>
            </a:pPr>
            <a:r>
              <a:rPr lang="en-CA" sz="2800" dirty="0" smtClean="0">
                <a:latin typeface="Calibri" pitchFamily="34" charset="0"/>
                <a:cs typeface="Calibri" pitchFamily="34" charset="0"/>
              </a:rPr>
              <a:t>POE submitted 15 days from claim referral to IRB</a:t>
            </a:r>
          </a:p>
          <a:p>
            <a:pPr lvl="1">
              <a:buFont typeface="Wingdings" pitchFamily="2" charset="2"/>
              <a:buChar char="§"/>
            </a:pPr>
            <a:r>
              <a:rPr lang="en-CA" sz="2800" dirty="0" smtClean="0">
                <a:latin typeface="Calibri" pitchFamily="34" charset="0"/>
                <a:cs typeface="Calibri" pitchFamily="34" charset="0"/>
              </a:rPr>
              <a:t>Inland Claim Basis of Claim doc submitted at the CBSA interview</a:t>
            </a:r>
            <a:endParaRPr lang="en-CA" dirty="0" smtClean="0"/>
          </a:p>
          <a:p>
            <a:pPr>
              <a:buFont typeface="Wingdings" pitchFamily="2" charset="2"/>
              <a:buChar char="§"/>
            </a:pPr>
            <a:r>
              <a:rPr lang="en-CA" dirty="0" smtClean="0"/>
              <a:t>IRB refugee hearing: 60 days</a:t>
            </a:r>
          </a:p>
          <a:p>
            <a:pPr>
              <a:buFont typeface="Wingdings" pitchFamily="2" charset="2"/>
              <a:buChar char="§"/>
            </a:pPr>
            <a:r>
              <a:rPr lang="en-CA" dirty="0" smtClean="0"/>
              <a:t>Appeal to Refugee Appeal Division: 15 working days (21 days)</a:t>
            </a:r>
          </a:p>
          <a:p>
            <a:pPr>
              <a:buFont typeface="Wingdings" pitchFamily="2" charset="2"/>
              <a:buChar char="§"/>
            </a:pPr>
            <a:r>
              <a:rPr lang="en-CA" dirty="0" smtClean="0"/>
              <a:t>Judicial Review to Federal Court: 45 days</a:t>
            </a:r>
          </a:p>
          <a:p>
            <a:pPr>
              <a:buFont typeface="Wingdings" pitchFamily="2" charset="2"/>
              <a:buChar char="§"/>
            </a:pPr>
            <a:r>
              <a:rPr lang="en-CA" dirty="0" smtClean="0"/>
              <a:t>the 1 year rule after IRB negative decision: </a:t>
            </a:r>
          </a:p>
          <a:p>
            <a:pPr lvl="1">
              <a:buFont typeface="Wingdings" pitchFamily="2" charset="2"/>
              <a:buChar char="§"/>
            </a:pPr>
            <a:r>
              <a:rPr lang="en-CA" dirty="0" smtClean="0"/>
              <a:t>for Humanitarian &amp; Compassioned  application </a:t>
            </a:r>
          </a:p>
          <a:p>
            <a:pPr lvl="1">
              <a:buFont typeface="Wingdings" pitchFamily="2" charset="2"/>
              <a:buChar char="§"/>
            </a:pPr>
            <a:r>
              <a:rPr lang="en-CA" dirty="0" smtClean="0"/>
              <a:t>For Pre-Removal Risk Assessment consideration</a:t>
            </a:r>
          </a:p>
          <a:p>
            <a:pPr>
              <a:buFont typeface="Wingdings" pitchFamily="2" charset="2"/>
              <a:buChar char="§"/>
            </a:pPr>
            <a:r>
              <a:rPr lang="en-CA" dirty="0" smtClean="0"/>
              <a:t>Assisted Volunteer Return Program</a:t>
            </a:r>
            <a:endParaRPr lang="en-C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620688"/>
            <a:ext cx="7772400" cy="914400"/>
          </a:xfrm>
        </p:spPr>
        <p:txBody>
          <a:bodyPr/>
          <a:lstStyle/>
          <a:p>
            <a:pPr algn="ctr"/>
            <a:r>
              <a:rPr lang="en-CA" sz="3200" b="1" dirty="0" smtClean="0"/>
              <a:t>Designated Country of Origin (DCO):</a:t>
            </a:r>
            <a:r>
              <a:rPr lang="en-CA" sz="3200" dirty="0" smtClean="0">
                <a:latin typeface="Calibri" pitchFamily="34" charset="0"/>
                <a:cs typeface="Calibri" pitchFamily="34" charset="0"/>
              </a:rPr>
              <a:t>  60 days </a:t>
            </a:r>
            <a:r>
              <a:rPr lang="en-CA" b="1" dirty="0" smtClean="0"/>
              <a:t/>
            </a:r>
            <a:br>
              <a:rPr lang="en-CA" b="1" dirty="0" smtClean="0"/>
            </a:br>
            <a:endParaRPr lang="en-CA" dirty="0"/>
          </a:p>
        </p:txBody>
      </p:sp>
      <p:sp>
        <p:nvSpPr>
          <p:cNvPr id="3" name="Content Placeholder 2"/>
          <p:cNvSpPr>
            <a:spLocks noGrp="1"/>
          </p:cNvSpPr>
          <p:nvPr>
            <p:ph idx="1"/>
          </p:nvPr>
        </p:nvSpPr>
        <p:spPr/>
        <p:txBody>
          <a:bodyPr>
            <a:normAutofit/>
          </a:bodyPr>
          <a:lstStyle/>
          <a:p>
            <a:pPr>
              <a:buFont typeface="Wingdings" pitchFamily="2" charset="2"/>
              <a:buChar char="§"/>
            </a:pPr>
            <a:r>
              <a:rPr lang="en-CA" dirty="0" smtClean="0"/>
              <a:t>Designated Country of Origin List: </a:t>
            </a:r>
          </a:p>
          <a:p>
            <a:pPr lvl="1">
              <a:buFont typeface="Wingdings" pitchFamily="2" charset="2"/>
              <a:buChar char="§"/>
            </a:pPr>
            <a:r>
              <a:rPr lang="en-CA" sz="2800" dirty="0" smtClean="0">
                <a:latin typeface="Calibri"/>
                <a:ea typeface="Calibri"/>
                <a:cs typeface="Times New Roman"/>
              </a:rPr>
              <a:t>By ministerial authority </a:t>
            </a:r>
          </a:p>
          <a:p>
            <a:pPr lvl="1">
              <a:buFont typeface="Wingdings" pitchFamily="2" charset="2"/>
              <a:buChar char="§"/>
            </a:pPr>
            <a:r>
              <a:rPr lang="en-CA" sz="2800" dirty="0" smtClean="0">
                <a:latin typeface="Calibri"/>
                <a:ea typeface="Calibri"/>
                <a:cs typeface="Times New Roman"/>
              </a:rPr>
              <a:t>Review based on rejection rates (75%) on withdrawal and abandonment rates (60%), and on number of refugee claimants from a  countries (30 claimants or more)</a:t>
            </a:r>
          </a:p>
          <a:p>
            <a:pPr lvl="1">
              <a:buFont typeface="Wingdings" pitchFamily="2" charset="2"/>
              <a:buChar char="§"/>
            </a:pPr>
            <a:r>
              <a:rPr lang="en-CA" dirty="0" smtClean="0"/>
              <a:t>The problem: “Safe for some, not for others”</a:t>
            </a:r>
          </a:p>
          <a:p>
            <a:pPr>
              <a:buFont typeface="Wingdings" pitchFamily="2" charset="2"/>
              <a:buChar char="§"/>
            </a:pPr>
            <a:r>
              <a:rPr lang="en-CA" dirty="0" smtClean="0"/>
              <a:t>Probable 70 countries will be listed as DCOs (e.g. Hungary, Czech Republic, Mexico</a:t>
            </a:r>
            <a:r>
              <a:rPr lang="en-CA" dirty="0"/>
              <a:t>)</a:t>
            </a:r>
            <a:endParaRPr lang="en-CA"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DCO continued</a:t>
            </a:r>
            <a:endParaRPr lang="en-CA" sz="3600" dirty="0"/>
          </a:p>
        </p:txBody>
      </p:sp>
      <p:sp>
        <p:nvSpPr>
          <p:cNvPr id="3" name="Content Placeholder 2"/>
          <p:cNvSpPr>
            <a:spLocks noGrp="1"/>
          </p:cNvSpPr>
          <p:nvPr>
            <p:ph idx="1"/>
          </p:nvPr>
        </p:nvSpPr>
        <p:spPr>
          <a:xfrm>
            <a:off x="914400" y="1268760"/>
            <a:ext cx="7772400" cy="5086800"/>
          </a:xfrm>
        </p:spPr>
        <p:txBody>
          <a:bodyPr>
            <a:normAutofit/>
          </a:bodyPr>
          <a:lstStyle/>
          <a:p>
            <a:r>
              <a:rPr lang="en-CA" dirty="0" smtClean="0"/>
              <a:t>IRB Hearing:</a:t>
            </a:r>
          </a:p>
          <a:p>
            <a:pPr lvl="1"/>
            <a:r>
              <a:rPr lang="en-CA" dirty="0" smtClean="0"/>
              <a:t>in 30 days for inland claim; </a:t>
            </a:r>
          </a:p>
          <a:p>
            <a:pPr lvl="1"/>
            <a:r>
              <a:rPr lang="en-CA" dirty="0" smtClean="0"/>
              <a:t>in </a:t>
            </a:r>
            <a:r>
              <a:rPr lang="en-CA" dirty="0" smtClean="0">
                <a:latin typeface="Calibri" pitchFamily="34" charset="0"/>
                <a:cs typeface="Calibri" pitchFamily="34" charset="0"/>
              </a:rPr>
              <a:t>45 days for Port of Entry (</a:t>
            </a:r>
            <a:r>
              <a:rPr lang="en-CA" dirty="0" err="1" smtClean="0">
                <a:latin typeface="Calibri" pitchFamily="34" charset="0"/>
                <a:cs typeface="Calibri" pitchFamily="34" charset="0"/>
              </a:rPr>
              <a:t>PoE</a:t>
            </a:r>
            <a:r>
              <a:rPr lang="en-CA" dirty="0" smtClean="0">
                <a:latin typeface="Calibri" pitchFamily="34" charset="0"/>
                <a:cs typeface="Calibri" pitchFamily="34" charset="0"/>
              </a:rPr>
              <a:t>)</a:t>
            </a:r>
            <a:endParaRPr lang="en-CA" dirty="0" smtClean="0"/>
          </a:p>
          <a:p>
            <a:r>
              <a:rPr lang="en-CA" dirty="0" smtClean="0"/>
              <a:t>No appeals</a:t>
            </a:r>
          </a:p>
          <a:p>
            <a:r>
              <a:rPr lang="en-CA" dirty="0" smtClean="0"/>
              <a:t>No stay of removal for judicial review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Designated Irregular arrivals</a:t>
            </a:r>
            <a:endParaRPr lang="en-CA" sz="3600" dirty="0"/>
          </a:p>
        </p:txBody>
      </p:sp>
      <p:sp>
        <p:nvSpPr>
          <p:cNvPr id="3" name="Content Placeholder 2"/>
          <p:cNvSpPr>
            <a:spLocks noGrp="1"/>
          </p:cNvSpPr>
          <p:nvPr>
            <p:ph idx="1"/>
          </p:nvPr>
        </p:nvSpPr>
        <p:spPr>
          <a:xfrm>
            <a:off x="914400" y="1268760"/>
            <a:ext cx="7772400" cy="5086800"/>
          </a:xfrm>
        </p:spPr>
        <p:txBody>
          <a:bodyPr>
            <a:normAutofit fontScale="62500" lnSpcReduction="20000"/>
          </a:bodyPr>
          <a:lstStyle/>
          <a:p>
            <a:pPr>
              <a:buFont typeface="Wingdings" pitchFamily="2" charset="2"/>
              <a:buChar char="§"/>
            </a:pPr>
            <a:endParaRPr lang="en-CA" dirty="0" smtClean="0"/>
          </a:p>
          <a:p>
            <a:pPr>
              <a:buFont typeface="Wingdings" pitchFamily="2" charset="2"/>
              <a:buChar char="§"/>
            </a:pPr>
            <a:r>
              <a:rPr lang="en-CA" sz="3200" dirty="0" smtClean="0">
                <a:latin typeface="Calibri" pitchFamily="34" charset="0"/>
                <a:cs typeface="Calibri" pitchFamily="34" charset="0"/>
              </a:rPr>
              <a:t>Irregular arrivals: </a:t>
            </a:r>
          </a:p>
          <a:p>
            <a:pPr lvl="1">
              <a:buFont typeface="Wingdings" pitchFamily="2" charset="2"/>
              <a:buChar char="§"/>
            </a:pPr>
            <a:r>
              <a:rPr lang="en-CA" sz="2900" dirty="0" smtClean="0">
                <a:latin typeface="Courier New" pitchFamily="49" charset="0"/>
                <a:cs typeface="Courier New" pitchFamily="49" charset="0"/>
              </a:rPr>
              <a:t>the group designated by the Public Safety Minister </a:t>
            </a:r>
          </a:p>
          <a:p>
            <a:pPr lvl="1">
              <a:buFont typeface="Wingdings" pitchFamily="2" charset="2"/>
              <a:buChar char="§"/>
            </a:pPr>
            <a:r>
              <a:rPr lang="en-CA" sz="2900" dirty="0" smtClean="0">
                <a:latin typeface="Courier New" pitchFamily="49" charset="0"/>
                <a:cs typeface="Courier New" pitchFamily="49" charset="0"/>
              </a:rPr>
              <a:t>Establishing identity</a:t>
            </a:r>
            <a:r>
              <a:rPr lang="en-CA" sz="2800" dirty="0" smtClean="0">
                <a:latin typeface="Courier New" pitchFamily="49" charset="0"/>
                <a:cs typeface="Courier New" pitchFamily="49" charset="0"/>
              </a:rPr>
              <a:t>, </a:t>
            </a:r>
          </a:p>
          <a:p>
            <a:pPr lvl="1">
              <a:buFont typeface="Wingdings" pitchFamily="2" charset="2"/>
              <a:buChar char="§"/>
            </a:pPr>
            <a:r>
              <a:rPr lang="en-CA" sz="2800" dirty="0" smtClean="0">
                <a:latin typeface="Calibri" pitchFamily="34" charset="0"/>
                <a:cs typeface="Calibri" pitchFamily="34" charset="0"/>
              </a:rPr>
              <a:t>investigations and/or human smuggling</a:t>
            </a:r>
            <a:endParaRPr lang="en-CA" sz="2000" dirty="0" smtClean="0"/>
          </a:p>
          <a:p>
            <a:pPr lvl="1">
              <a:buFont typeface="Wingdings" pitchFamily="2" charset="2"/>
              <a:buChar char="§"/>
            </a:pPr>
            <a:r>
              <a:rPr lang="en-CA" sz="2800" dirty="0" smtClean="0"/>
              <a:t>cannot process group in timely manner, </a:t>
            </a:r>
          </a:p>
          <a:p>
            <a:pPr lvl="1">
              <a:buFont typeface="Wingdings" pitchFamily="2" charset="2"/>
              <a:buChar char="§"/>
            </a:pPr>
            <a:r>
              <a:rPr lang="en-CA" sz="2800" dirty="0" smtClean="0"/>
              <a:t>arrival associated with criminal activity</a:t>
            </a:r>
          </a:p>
          <a:p>
            <a:pPr lvl="1">
              <a:buFont typeface="Wingdings" pitchFamily="2" charset="2"/>
              <a:buChar char="§"/>
            </a:pPr>
            <a:r>
              <a:rPr lang="en-CA" sz="2800" dirty="0" smtClean="0">
                <a:latin typeface="Calibri" pitchFamily="34" charset="0"/>
                <a:cs typeface="Calibri" pitchFamily="34" charset="0"/>
              </a:rPr>
              <a:t>Mandatory detention for 14 days. </a:t>
            </a:r>
          </a:p>
          <a:p>
            <a:pPr lvl="1">
              <a:buFont typeface="Wingdings" pitchFamily="2" charset="2"/>
              <a:buChar char="§"/>
            </a:pPr>
            <a:r>
              <a:rPr lang="en-CA" sz="2800" dirty="0" smtClean="0">
                <a:latin typeface="Calibri" pitchFamily="34" charset="0"/>
                <a:cs typeface="Calibri" pitchFamily="34" charset="0"/>
              </a:rPr>
              <a:t>first detention review at 14 days; then every 6 months. Minor younger than l6 years will be exempted. </a:t>
            </a:r>
          </a:p>
          <a:p>
            <a:pPr lvl="1">
              <a:buFont typeface="Wingdings" pitchFamily="2" charset="2"/>
              <a:buChar char="§"/>
            </a:pPr>
            <a:r>
              <a:rPr lang="en-CA" sz="2800" dirty="0" smtClean="0"/>
              <a:t>Children under 16 exempted but may stay in detention</a:t>
            </a:r>
            <a:endParaRPr lang="en-CA" sz="2800" dirty="0" smtClean="0">
              <a:latin typeface="Calibri" pitchFamily="34" charset="0"/>
              <a:cs typeface="Calibri" pitchFamily="34" charset="0"/>
            </a:endParaRPr>
          </a:p>
          <a:p>
            <a:pPr lvl="1">
              <a:buFont typeface="Wingdings" pitchFamily="2" charset="2"/>
              <a:buChar char="§"/>
            </a:pPr>
            <a:r>
              <a:rPr lang="en-CA" sz="2800" dirty="0" smtClean="0">
                <a:latin typeface="Calibri" pitchFamily="34" charset="0"/>
                <a:cs typeface="Calibri" pitchFamily="34" charset="0"/>
              </a:rPr>
              <a:t>Designation of irregular arrivals is retroactive to March 31, 2009</a:t>
            </a:r>
            <a:endParaRPr lang="en-CA" dirty="0" smtClean="0"/>
          </a:p>
          <a:p>
            <a:pPr>
              <a:buFont typeface="Wingdings" pitchFamily="2" charset="2"/>
              <a:buChar char="§"/>
            </a:pPr>
            <a:endParaRPr lang="en-CA" dirty="0" smtClean="0"/>
          </a:p>
          <a:p>
            <a:pPr>
              <a:buFont typeface="Wingdings" pitchFamily="2" charset="2"/>
              <a:buChar char="§"/>
            </a:pPr>
            <a:r>
              <a:rPr lang="en-CA" dirty="0" smtClean="0"/>
              <a:t>Broad ministerial discretion</a:t>
            </a:r>
          </a:p>
          <a:p>
            <a:pPr lvl="1">
              <a:buFont typeface="Wingdings" pitchFamily="2" charset="2"/>
              <a:buChar char="§"/>
            </a:pPr>
            <a:r>
              <a:rPr lang="en-CA" dirty="0" smtClean="0"/>
              <a:t>Group not defined</a:t>
            </a:r>
          </a:p>
          <a:p>
            <a:pPr lvl="1">
              <a:buFont typeface="Wingdings" pitchFamily="2" charset="2"/>
              <a:buChar char="§"/>
            </a:pPr>
            <a:r>
              <a:rPr lang="en-CA" dirty="0" smtClean="0"/>
              <a:t>Mode of entry not specified</a:t>
            </a:r>
          </a:p>
          <a:p>
            <a:pPr lvl="1">
              <a:buFont typeface="Wingdings" pitchFamily="2" charset="2"/>
              <a:buChar char="§"/>
            </a:pPr>
            <a:r>
              <a:rPr lang="en-CA" dirty="0" smtClean="0"/>
              <a:t>Vague terminology</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Consequences of designation... </a:t>
            </a:r>
            <a:endParaRPr lang="en-CA" sz="3600" dirty="0"/>
          </a:p>
        </p:txBody>
      </p:sp>
      <p:sp>
        <p:nvSpPr>
          <p:cNvPr id="3" name="Content Placeholder 2"/>
          <p:cNvSpPr>
            <a:spLocks noGrp="1"/>
          </p:cNvSpPr>
          <p:nvPr>
            <p:ph idx="1"/>
          </p:nvPr>
        </p:nvSpPr>
        <p:spPr>
          <a:xfrm>
            <a:off x="914400" y="1268760"/>
            <a:ext cx="7772400" cy="5086800"/>
          </a:xfrm>
        </p:spPr>
        <p:txBody>
          <a:bodyPr>
            <a:normAutofit fontScale="70000" lnSpcReduction="20000"/>
          </a:bodyPr>
          <a:lstStyle/>
          <a:p>
            <a:r>
              <a:rPr lang="en-CA" sz="4000" dirty="0" smtClean="0"/>
              <a:t>Refugee claim will be decided in detention</a:t>
            </a:r>
          </a:p>
          <a:p>
            <a:pPr>
              <a:buNone/>
            </a:pPr>
            <a:r>
              <a:rPr lang="en-CA" sz="4000" dirty="0" smtClean="0"/>
              <a:t>		* Difficult to prove refugee claims in prison</a:t>
            </a:r>
          </a:p>
          <a:p>
            <a:pPr>
              <a:buNone/>
            </a:pPr>
            <a:r>
              <a:rPr lang="en-CA" sz="4000" dirty="0" smtClean="0"/>
              <a:t>		* Access to counsel, interpreter, evidence</a:t>
            </a:r>
          </a:p>
          <a:p>
            <a:pPr>
              <a:buNone/>
            </a:pPr>
            <a:r>
              <a:rPr lang="en-CA" sz="4000" dirty="0" smtClean="0"/>
              <a:t>		* Vulnerable claimant witnesses</a:t>
            </a:r>
          </a:p>
          <a:p>
            <a:r>
              <a:rPr lang="en-CA" sz="4000" dirty="0" smtClean="0"/>
              <a:t>No appeal for failed claimants</a:t>
            </a:r>
            <a:endParaRPr lang="en-CA" sz="3400" dirty="0" smtClean="0"/>
          </a:p>
          <a:p>
            <a:pPr>
              <a:buFont typeface="Wingdings" pitchFamily="2" charset="2"/>
              <a:buChar char="§"/>
            </a:pPr>
            <a:r>
              <a:rPr lang="en-CA" sz="4000" dirty="0" smtClean="0"/>
              <a:t>Removal from prison</a:t>
            </a:r>
            <a:endParaRPr lang="en-CA" sz="4000" b="1" dirty="0" smtClean="0"/>
          </a:p>
          <a:p>
            <a:pPr>
              <a:buNone/>
            </a:pPr>
            <a:endParaRPr lang="en-CA" sz="3200" b="1" dirty="0" smtClean="0"/>
          </a:p>
          <a:p>
            <a:pPr>
              <a:buNone/>
            </a:pPr>
            <a:r>
              <a:rPr lang="en-CA" sz="4000" b="1" dirty="0" smtClean="0"/>
              <a:t>Successful claimants cannot:</a:t>
            </a:r>
          </a:p>
          <a:p>
            <a:pPr>
              <a:buFont typeface="Wingdings" pitchFamily="2" charset="2"/>
              <a:buChar char="§"/>
            </a:pPr>
            <a:r>
              <a:rPr lang="en-CA" sz="4000" dirty="0" smtClean="0"/>
              <a:t>Apply for 5 years for permanent residence, family reunification and travel documents</a:t>
            </a:r>
          </a:p>
          <a:p>
            <a:pPr>
              <a:buFont typeface="Wingdings" pitchFamily="2" charset="2"/>
              <a:buChar char="§"/>
            </a:pPr>
            <a:r>
              <a:rPr lang="en-CA" sz="4000" dirty="0" smtClean="0"/>
              <a:t>Marginalization</a:t>
            </a:r>
          </a:p>
          <a:p>
            <a:pPr>
              <a:buFont typeface="Wingdings" pitchFamily="2" charset="2"/>
              <a:buChar char="§"/>
            </a:pPr>
            <a:r>
              <a:rPr lang="en-CA" sz="4000" dirty="0" smtClean="0"/>
              <a:t>Retroactive to March 31, 2009</a:t>
            </a:r>
          </a:p>
          <a:p>
            <a:pPr>
              <a:buNone/>
            </a:pPr>
            <a:endParaRPr lang="en-CA" sz="3200" dirty="0" smtClean="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052736"/>
            <a:ext cx="7272808" cy="5256584"/>
          </a:xfrm>
          <a:ln>
            <a:solidFill>
              <a:schemeClr val="tx2"/>
            </a:solidFill>
          </a:ln>
        </p:spPr>
        <p:txBody>
          <a:bodyPr>
            <a:normAutofit fontScale="77500" lnSpcReduction="20000"/>
          </a:bodyPr>
          <a:lstStyle/>
          <a:p>
            <a:pPr algn="ctr">
              <a:buNone/>
            </a:pPr>
            <a:endParaRPr lang="en-CA"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lvl="1">
              <a:buNone/>
            </a:pPr>
            <a:r>
              <a:rPr lang="en-CA" dirty="0" smtClean="0"/>
              <a:t>No access to RAD for many types of claimants </a:t>
            </a:r>
          </a:p>
          <a:p>
            <a:pPr lvl="2"/>
            <a:r>
              <a:rPr lang="en-CA" dirty="0" smtClean="0"/>
              <a:t>Persons from a DCO</a:t>
            </a:r>
          </a:p>
          <a:p>
            <a:pPr lvl="2">
              <a:buNone/>
            </a:pPr>
            <a:endParaRPr lang="en-CA" dirty="0" smtClean="0"/>
          </a:p>
          <a:p>
            <a:pPr lvl="2"/>
            <a:r>
              <a:rPr lang="en-CA" dirty="0" smtClean="0"/>
              <a:t>Claimants declared by the first-level IRB decision to have “manifestly unfounded claims” or “no credible basis” </a:t>
            </a:r>
          </a:p>
          <a:p>
            <a:pPr lvl="2">
              <a:buNone/>
            </a:pPr>
            <a:endParaRPr lang="en-CA" dirty="0" smtClean="0"/>
          </a:p>
          <a:p>
            <a:pPr lvl="2"/>
            <a:r>
              <a:rPr lang="en-CA" dirty="0" smtClean="0"/>
              <a:t>Persons who claimed asylum at the Canada-U.S border</a:t>
            </a:r>
          </a:p>
          <a:p>
            <a:pPr lvl="2">
              <a:buNone/>
            </a:pPr>
            <a:endParaRPr lang="en-CA" dirty="0" smtClean="0"/>
          </a:p>
          <a:p>
            <a:pPr lvl="2">
              <a:spcAft>
                <a:spcPts val="1200"/>
              </a:spcAft>
            </a:pPr>
            <a:r>
              <a:rPr lang="en-CA" dirty="0" smtClean="0"/>
              <a:t>Persons who have had their refugee status removed at a vacation or cessation hearing</a:t>
            </a:r>
          </a:p>
          <a:p>
            <a:pPr lvl="2">
              <a:spcAft>
                <a:spcPts val="1200"/>
              </a:spcAft>
            </a:pPr>
            <a:r>
              <a:rPr lang="en-CA" sz="2000" dirty="0" smtClean="0">
                <a:solidFill>
                  <a:schemeClr val="tx1"/>
                </a:solidFill>
              </a:rPr>
              <a:t>Claimants who arrive as part of a designated irregular arrival (e.g. a human smuggling event) </a:t>
            </a:r>
          </a:p>
          <a:p>
            <a:pPr lvl="2">
              <a:spcAft>
                <a:spcPts val="1200"/>
              </a:spcAft>
            </a:pPr>
            <a:r>
              <a:rPr lang="en-CA" sz="2000" dirty="0" smtClean="0">
                <a:solidFill>
                  <a:schemeClr val="tx1"/>
                </a:solidFill>
              </a:rPr>
              <a:t>Decisions resulting in loss of protected status (i.e. cessation or vacation of protected status)</a:t>
            </a:r>
          </a:p>
          <a:p>
            <a:pPr lvl="2">
              <a:spcAft>
                <a:spcPts val="1200"/>
              </a:spcAft>
            </a:pPr>
            <a:r>
              <a:rPr lang="en-CA" sz="2000" dirty="0" smtClean="0">
                <a:solidFill>
                  <a:schemeClr val="tx1"/>
                </a:solidFill>
              </a:rPr>
              <a:t>Claimants whose claims were referred to the IRB prior to the coming into force of the new system</a:t>
            </a:r>
            <a:endParaRPr lang="en-CA" dirty="0" smtClean="0">
              <a:solidFill>
                <a:schemeClr val="tx1"/>
              </a:solidFill>
            </a:endParaRPr>
          </a:p>
          <a:p>
            <a:pPr marL="0" indent="0" algn="ctr">
              <a:buNone/>
            </a:pPr>
            <a:endParaRPr lang="en-CA" sz="2400" i="1" dirty="0" smtClean="0"/>
          </a:p>
          <a:p>
            <a:pPr lvl="1"/>
            <a:endParaRPr lang="en-CA" dirty="0" smtClean="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Loss of permanent residence</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t>Permanent residence can now be lost</a:t>
            </a:r>
          </a:p>
          <a:p>
            <a:r>
              <a:rPr lang="en-CA" dirty="0" smtClean="0"/>
              <a:t>Applies to all convention refugees (unless citizens)</a:t>
            </a:r>
          </a:p>
          <a:p>
            <a:r>
              <a:rPr lang="en-CA" dirty="0" smtClean="0"/>
              <a:t>Grounds for losing permanent residence</a:t>
            </a:r>
          </a:p>
          <a:p>
            <a:pPr>
              <a:buNone/>
            </a:pPr>
            <a:r>
              <a:rPr lang="en-CA" dirty="0" smtClean="0"/>
              <a:t>     - Fraud, criminality, (current law)</a:t>
            </a:r>
          </a:p>
          <a:p>
            <a:pPr>
              <a:buNone/>
            </a:pPr>
            <a:r>
              <a:rPr lang="en-CA" dirty="0" smtClean="0"/>
              <a:t>     - re-acquire or re-avail nationality (C-31)</a:t>
            </a:r>
          </a:p>
          <a:p>
            <a:r>
              <a:rPr lang="en-CA" dirty="0" smtClean="0"/>
              <a:t>Retroactive application</a:t>
            </a:r>
          </a:p>
          <a:p>
            <a:pPr>
              <a:buNone/>
            </a:pPr>
            <a:r>
              <a:rPr lang="en-CA" b="1" dirty="0" smtClean="0"/>
              <a:t>Loss of P. R. Process:</a:t>
            </a:r>
          </a:p>
          <a:p>
            <a:pPr>
              <a:buFont typeface="Wingdings" pitchFamily="2" charset="2"/>
              <a:buChar char="§"/>
            </a:pPr>
            <a:r>
              <a:rPr lang="en-CA" dirty="0" smtClean="0"/>
              <a:t>Minister application to IRB</a:t>
            </a:r>
          </a:p>
          <a:p>
            <a:pPr>
              <a:buFont typeface="Wingdings" pitchFamily="2" charset="2"/>
              <a:buChar char="§"/>
            </a:pPr>
            <a:r>
              <a:rPr lang="en-CA" dirty="0" smtClean="0"/>
              <a:t>If application granted: immediately removable and no appeal</a:t>
            </a:r>
          </a:p>
          <a:p>
            <a:pPr>
              <a:buFont typeface="Wingdings" pitchFamily="2" charset="2"/>
              <a:buChar char="§"/>
            </a:pPr>
            <a:r>
              <a:rPr lang="en-CA" dirty="0" smtClean="0"/>
              <a:t>Government justification</a:t>
            </a:r>
          </a:p>
          <a:p>
            <a:pPr>
              <a:buFont typeface="Wingdings" pitchFamily="2" charset="2"/>
              <a:buChar char="§"/>
            </a:pPr>
            <a:r>
              <a:rPr lang="en-CA" dirty="0" smtClean="0"/>
              <a:t>Citizenship as solution</a:t>
            </a:r>
          </a:p>
          <a:p>
            <a:pPr>
              <a:buNone/>
            </a:pPr>
            <a:endParaRPr lang="en-CA" b="1" dirty="0" smtClean="0"/>
          </a:p>
          <a:p>
            <a:pPr>
              <a:buNone/>
            </a:pP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706902" y="1351672"/>
            <a:ext cx="8185578" cy="5245680"/>
          </a:xfrm>
        </p:spPr>
        <p:txBody>
          <a:bodyPr>
            <a:normAutofit/>
          </a:bodyPr>
          <a:lstStyle/>
          <a:p>
            <a:pPr>
              <a:buFont typeface="Courier New" pitchFamily="49" charset="0"/>
              <a:buChar char="o"/>
            </a:pPr>
            <a:r>
              <a:rPr lang="en-CA" sz="2800" dirty="0" smtClean="0"/>
              <a:t>  Period of unprecedented change in federal immigration policies</a:t>
            </a:r>
          </a:p>
          <a:p>
            <a:pPr>
              <a:buFont typeface="Courier New" pitchFamily="49" charset="0"/>
              <a:buChar char="o"/>
            </a:pPr>
            <a:r>
              <a:rPr lang="en-CA" sz="2800" dirty="0" smtClean="0"/>
              <a:t>  Changes affect all aspects of immigration</a:t>
            </a:r>
          </a:p>
          <a:p>
            <a:pPr>
              <a:buFont typeface="Courier New" pitchFamily="49" charset="0"/>
              <a:buChar char="o"/>
            </a:pPr>
            <a:r>
              <a:rPr lang="en-CA" sz="2800" dirty="0" smtClean="0"/>
              <a:t>  Changes also affect roles and ministerial powers</a:t>
            </a:r>
            <a:endParaRPr lang="en-CA" sz="2800" dirty="0"/>
          </a:p>
        </p:txBody>
      </p:sp>
      <p:sp>
        <p:nvSpPr>
          <p:cNvPr id="3" name="Title 2"/>
          <p:cNvSpPr>
            <a:spLocks noGrp="1"/>
          </p:cNvSpPr>
          <p:nvPr>
            <p:ph type="title"/>
          </p:nvPr>
        </p:nvSpPr>
        <p:spPr/>
        <p:txBody>
          <a:bodyPr/>
          <a:lstStyle/>
          <a:p>
            <a:r>
              <a:rPr lang="en-CA" dirty="0" smtClean="0"/>
              <a:t>Pace and Scope of Change</a:t>
            </a:r>
            <a:endParaRPr lang="en-CA"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Refugees Selected Abroad</a:t>
            </a:r>
            <a:endParaRPr lang="en-CA" sz="3600" dirty="0"/>
          </a:p>
        </p:txBody>
      </p:sp>
      <p:sp>
        <p:nvSpPr>
          <p:cNvPr id="3" name="Content Placeholder 2"/>
          <p:cNvSpPr>
            <a:spLocks noGrp="1"/>
          </p:cNvSpPr>
          <p:nvPr>
            <p:ph idx="1"/>
          </p:nvPr>
        </p:nvSpPr>
        <p:spPr/>
        <p:txBody>
          <a:bodyPr/>
          <a:lstStyle/>
          <a:p>
            <a:r>
              <a:rPr lang="en-CA" dirty="0" smtClean="0"/>
              <a:t>Government messaging implies those seeking asylum in Canada are less worthy. This harms all refugees and claimants</a:t>
            </a:r>
            <a:endParaRPr lang="en-CA" dirty="0"/>
          </a:p>
        </p:txBody>
      </p:sp>
      <p:sp>
        <p:nvSpPr>
          <p:cNvPr id="4" name="Rounded Rectangular Callout 3"/>
          <p:cNvSpPr/>
          <p:nvPr/>
        </p:nvSpPr>
        <p:spPr>
          <a:xfrm>
            <a:off x="1331640" y="3501008"/>
            <a:ext cx="3600400" cy="1152128"/>
          </a:xfrm>
          <a:prstGeom prst="wedgeRoundRectCallout">
            <a:avLst>
              <a:gd name="adj1" fmla="val -70207"/>
              <a:gd name="adj2" fmla="val 183449"/>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CA" sz="3000" b="1" dirty="0" smtClean="0">
                <a:solidFill>
                  <a:schemeClr val="bg1">
                    <a:lumMod val="85000"/>
                    <a:lumOff val="15000"/>
                  </a:schemeClr>
                </a:solidFill>
              </a:rPr>
              <a:t>“queue jumpers”</a:t>
            </a:r>
            <a:endParaRPr lang="en-CA" sz="3000" b="1" dirty="0">
              <a:solidFill>
                <a:schemeClr val="bg1">
                  <a:lumMod val="85000"/>
                  <a:lumOff val="15000"/>
                </a:schemeClr>
              </a:solidFill>
            </a:endParaRPr>
          </a:p>
        </p:txBody>
      </p:sp>
      <p:sp>
        <p:nvSpPr>
          <p:cNvPr id="5" name="Rounded Rectangular Callout 4"/>
          <p:cNvSpPr/>
          <p:nvPr/>
        </p:nvSpPr>
        <p:spPr>
          <a:xfrm>
            <a:off x="4932040" y="4797152"/>
            <a:ext cx="3384376" cy="1008112"/>
          </a:xfrm>
          <a:prstGeom prst="wedgeRoundRectCallout">
            <a:avLst>
              <a:gd name="adj1" fmla="val 64540"/>
              <a:gd name="adj2" fmla="val 11575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3000" b="1" dirty="0" smtClean="0">
                <a:solidFill>
                  <a:schemeClr val="bg1">
                    <a:lumMod val="95000"/>
                    <a:lumOff val="5000"/>
                  </a:schemeClr>
                </a:solidFill>
              </a:rPr>
              <a:t>“bogus refugees”</a:t>
            </a:r>
            <a:endParaRPr lang="en-CA" sz="3000" b="1"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Refugees selected abroad</a:t>
            </a:r>
            <a:endParaRPr lang="en-CA" sz="3600" dirty="0"/>
          </a:p>
        </p:txBody>
      </p:sp>
      <p:sp>
        <p:nvSpPr>
          <p:cNvPr id="3" name="Content Placeholder 2"/>
          <p:cNvSpPr>
            <a:spLocks noGrp="1"/>
          </p:cNvSpPr>
          <p:nvPr>
            <p:ph idx="1"/>
          </p:nvPr>
        </p:nvSpPr>
        <p:spPr/>
        <p:txBody>
          <a:bodyPr>
            <a:normAutofit/>
          </a:bodyPr>
          <a:lstStyle/>
          <a:p>
            <a:r>
              <a:rPr lang="en-CA" dirty="0" smtClean="0"/>
              <a:t>Elimination of source country program</a:t>
            </a:r>
          </a:p>
          <a:p>
            <a:pPr>
              <a:buNone/>
            </a:pPr>
            <a:endParaRPr lang="en-CA" b="1" dirty="0" smtClean="0"/>
          </a:p>
          <a:p>
            <a:pPr>
              <a:buNone/>
            </a:pPr>
            <a:r>
              <a:rPr lang="en-CA" b="1" dirty="0" smtClean="0"/>
              <a:t>Privately Sponsored Refugees</a:t>
            </a:r>
          </a:p>
          <a:p>
            <a:pPr>
              <a:buFont typeface="Wingdings" pitchFamily="2" charset="2"/>
              <a:buChar char="§"/>
            </a:pPr>
            <a:r>
              <a:rPr lang="en-CA" dirty="0" smtClean="0"/>
              <a:t>Cap on new applications by Sponsorship Agreement Holders</a:t>
            </a:r>
          </a:p>
          <a:p>
            <a:pPr>
              <a:buFont typeface="Wingdings" pitchFamily="2" charset="2"/>
              <a:buChar char="§"/>
            </a:pPr>
            <a:r>
              <a:rPr lang="en-CA" dirty="0" smtClean="0"/>
              <a:t>“Group of five” and community sponsor limited to refugees recognized by UNHCR or by a state</a:t>
            </a:r>
            <a:endParaRPr lang="en-CA"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Citizenship</a:t>
            </a:r>
            <a:endParaRPr lang="en-CA" dirty="0"/>
          </a:p>
        </p:txBody>
      </p:sp>
      <p:sp>
        <p:nvSpPr>
          <p:cNvPr id="3" name="Content Placeholder 2"/>
          <p:cNvSpPr>
            <a:spLocks noGrp="1"/>
          </p:cNvSpPr>
          <p:nvPr>
            <p:ph idx="1"/>
          </p:nvPr>
        </p:nvSpPr>
        <p:spPr/>
        <p:txBody>
          <a:bodyPr>
            <a:normAutofit fontScale="92500" lnSpcReduction="10000"/>
          </a:bodyPr>
          <a:lstStyle/>
          <a:p>
            <a:pPr>
              <a:buNone/>
            </a:pPr>
            <a:r>
              <a:rPr lang="en-CA" b="1" dirty="0" smtClean="0"/>
              <a:t>Changes Implemented</a:t>
            </a:r>
          </a:p>
          <a:p>
            <a:pPr>
              <a:buFont typeface="Wingdings" pitchFamily="2" charset="2"/>
              <a:buChar char="§"/>
            </a:pPr>
            <a:r>
              <a:rPr lang="en-CA" dirty="0" smtClean="0"/>
              <a:t>Harder exam and 75% passing grade</a:t>
            </a:r>
          </a:p>
          <a:p>
            <a:pPr>
              <a:buFont typeface="Wingdings" pitchFamily="2" charset="2"/>
              <a:buChar char="§"/>
            </a:pPr>
            <a:r>
              <a:rPr lang="en-CA" dirty="0" smtClean="0"/>
              <a:t>No automatic citizenship for foreign-born children of Canadians.</a:t>
            </a:r>
          </a:p>
          <a:p>
            <a:pPr>
              <a:buFont typeface="Wingdings" pitchFamily="2" charset="2"/>
              <a:buChar char="§"/>
            </a:pPr>
            <a:r>
              <a:rPr lang="en-CA" dirty="0" smtClean="0"/>
              <a:t>Requirement to uncover face during ceremony</a:t>
            </a:r>
          </a:p>
          <a:p>
            <a:pPr>
              <a:buFont typeface="Wingdings" pitchFamily="2" charset="2"/>
              <a:buChar char="§"/>
            </a:pPr>
            <a:endParaRPr lang="en-CA" dirty="0" smtClean="0"/>
          </a:p>
          <a:p>
            <a:pPr>
              <a:buNone/>
            </a:pPr>
            <a:r>
              <a:rPr lang="en-CA" b="1" dirty="0" smtClean="0"/>
              <a:t>Changes proposed</a:t>
            </a:r>
          </a:p>
          <a:p>
            <a:pPr>
              <a:buFont typeface="Wingdings" pitchFamily="2" charset="2"/>
              <a:buChar char="§"/>
            </a:pPr>
            <a:r>
              <a:rPr lang="en-CA" dirty="0" smtClean="0"/>
              <a:t>Proof of language capacity required with application</a:t>
            </a:r>
          </a:p>
          <a:p>
            <a:pPr>
              <a:buFont typeface="Wingdings" pitchFamily="2" charset="2"/>
              <a:buChar char="§"/>
            </a:pPr>
            <a:r>
              <a:rPr lang="en-CA" dirty="0" smtClean="0"/>
              <a:t>No automatic citizenship for all born in Canada</a:t>
            </a:r>
            <a:endParaRPr lang="en-C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Citizenship</a:t>
            </a:r>
            <a:endParaRPr lang="en-CA" dirty="0"/>
          </a:p>
        </p:txBody>
      </p:sp>
      <p:sp>
        <p:nvSpPr>
          <p:cNvPr id="3" name="Content Placeholder 2"/>
          <p:cNvSpPr>
            <a:spLocks noGrp="1"/>
          </p:cNvSpPr>
          <p:nvPr>
            <p:ph idx="1"/>
          </p:nvPr>
        </p:nvSpPr>
        <p:spPr>
          <a:xfrm>
            <a:off x="914400" y="1783560"/>
            <a:ext cx="8050088" cy="3949696"/>
          </a:xfrm>
        </p:spPr>
        <p:txBody>
          <a:bodyPr>
            <a:normAutofit/>
          </a:bodyPr>
          <a:lstStyle/>
          <a:p>
            <a:r>
              <a:rPr lang="en-CA" dirty="0" smtClean="0"/>
              <a:t>No evidence of need for these changes</a:t>
            </a:r>
          </a:p>
          <a:p>
            <a:r>
              <a:rPr lang="en-CA" dirty="0" smtClean="0"/>
              <a:t>Fewer people will become citizens – unable to vote and fear deportation</a:t>
            </a:r>
          </a:p>
          <a:p>
            <a:r>
              <a:rPr lang="en-CA" dirty="0" smtClean="0"/>
              <a:t>Requirement to remove face covering may disadvantage certain cultures or create impression that Canada is not accommodating of differences</a:t>
            </a:r>
            <a:endParaRPr lang="en-CA" dirty="0"/>
          </a:p>
        </p:txBody>
      </p:sp>
      <p:pic>
        <p:nvPicPr>
          <p:cNvPr id="45058" name="Picture 2" descr="http://t0.gstatic.com/images?q=tbn:ANd9GcQ_Q7A9Zv4B3N0Ag3FE32V87sVeniurwDkVnTmh84lF1gjyF-Y3Hg"/>
          <p:cNvPicPr>
            <a:picLocks noChangeAspect="1" noChangeArrowheads="1"/>
          </p:cNvPicPr>
          <p:nvPr/>
        </p:nvPicPr>
        <p:blipFill>
          <a:blip r:embed="rId2" cstate="print"/>
          <a:srcRect/>
          <a:stretch>
            <a:fillRect/>
          </a:stretch>
        </p:blipFill>
        <p:spPr bwMode="auto">
          <a:xfrm>
            <a:off x="6732240" y="4797152"/>
            <a:ext cx="2281436" cy="1888233"/>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Emphasis on Enforcement</a:t>
            </a:r>
            <a:endParaRPr lang="en-CA" dirty="0"/>
          </a:p>
        </p:txBody>
      </p:sp>
      <p:sp>
        <p:nvSpPr>
          <p:cNvPr id="3" name="Content Placeholder 2"/>
          <p:cNvSpPr>
            <a:spLocks noGrp="1"/>
          </p:cNvSpPr>
          <p:nvPr>
            <p:ph idx="1"/>
          </p:nvPr>
        </p:nvSpPr>
        <p:spPr/>
        <p:txBody>
          <a:bodyPr/>
          <a:lstStyle/>
          <a:p>
            <a:r>
              <a:rPr lang="en-CA" dirty="0" smtClean="0"/>
              <a:t>Government is increasing emphasis on enforcement (“crackdowns”) as part of the law and order agenda. This affects:</a:t>
            </a:r>
          </a:p>
          <a:p>
            <a:pPr marL="912114" lvl="1" indent="-514350">
              <a:buFont typeface="+mj-lt"/>
              <a:buAutoNum type="arabicPeriod"/>
            </a:pPr>
            <a:r>
              <a:rPr lang="en-CA" dirty="0" smtClean="0"/>
              <a:t> Refugee claimants</a:t>
            </a:r>
          </a:p>
          <a:p>
            <a:pPr marL="912114" lvl="1" indent="-514350">
              <a:buFont typeface="+mj-lt"/>
              <a:buAutoNum type="arabicPeriod"/>
            </a:pPr>
            <a:r>
              <a:rPr lang="en-CA" dirty="0" smtClean="0"/>
              <a:t>Sponsored spouses</a:t>
            </a:r>
          </a:p>
          <a:p>
            <a:pPr marL="912114" lvl="1" indent="-514350">
              <a:buFont typeface="+mj-lt"/>
              <a:buAutoNum type="arabicPeriod"/>
            </a:pPr>
            <a:r>
              <a:rPr lang="en-CA" dirty="0" smtClean="0"/>
              <a:t>Citizenship applicants</a:t>
            </a:r>
          </a:p>
          <a:p>
            <a:pPr marL="912114" lvl="1" indent="-514350">
              <a:buFont typeface="+mj-lt"/>
              <a:buAutoNum type="arabicPeriod"/>
            </a:pPr>
            <a:r>
              <a:rPr lang="en-CA" dirty="0" smtClean="0"/>
              <a:t>Human smugglers</a:t>
            </a:r>
          </a:p>
          <a:p>
            <a:pPr marL="912114" lvl="1" indent="-514350">
              <a:buFont typeface="+mj-lt"/>
              <a:buAutoNum type="arabicPeriod"/>
            </a:pPr>
            <a:r>
              <a:rPr lang="en-CA" dirty="0" smtClean="0"/>
              <a:t>Immigration consultants</a:t>
            </a:r>
            <a:endParaRPr lang="en-CA"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Emphasis on Enforcement</a:t>
            </a:r>
            <a:endParaRPr lang="en-CA" dirty="0"/>
          </a:p>
        </p:txBody>
      </p:sp>
      <p:sp>
        <p:nvSpPr>
          <p:cNvPr id="3" name="Content Placeholder 2"/>
          <p:cNvSpPr>
            <a:spLocks noGrp="1"/>
          </p:cNvSpPr>
          <p:nvPr>
            <p:ph idx="1"/>
          </p:nvPr>
        </p:nvSpPr>
        <p:spPr/>
        <p:txBody>
          <a:bodyPr>
            <a:normAutofit lnSpcReduction="10000"/>
          </a:bodyPr>
          <a:lstStyle/>
          <a:p>
            <a:pPr>
              <a:buNone/>
            </a:pPr>
            <a:r>
              <a:rPr lang="en-CA" dirty="0" smtClean="0"/>
              <a:t>Recent Examples:</a:t>
            </a:r>
          </a:p>
          <a:p>
            <a:pPr>
              <a:buFont typeface="Wingdings" pitchFamily="2" charset="2"/>
              <a:buChar char="Ø"/>
            </a:pPr>
            <a:r>
              <a:rPr lang="en-CA" dirty="0" smtClean="0"/>
              <a:t>Active removal of failed refugee claimants</a:t>
            </a:r>
          </a:p>
          <a:p>
            <a:pPr>
              <a:buFont typeface="Wingdings" pitchFamily="2" charset="2"/>
              <a:buChar char="Ø"/>
            </a:pPr>
            <a:r>
              <a:rPr lang="en-CA" dirty="0" smtClean="0"/>
              <a:t>Citizenship fraud tip line</a:t>
            </a:r>
          </a:p>
          <a:p>
            <a:pPr>
              <a:buFont typeface="Wingdings" pitchFamily="2" charset="2"/>
              <a:buChar char="Ø"/>
            </a:pPr>
            <a:r>
              <a:rPr lang="en-CA" dirty="0" smtClean="0"/>
              <a:t>“Crack down on crooked” consultants and regulatory council</a:t>
            </a:r>
          </a:p>
          <a:p>
            <a:pPr>
              <a:buFont typeface="Wingdings" pitchFamily="2" charset="2"/>
              <a:buChar char="Ø"/>
            </a:pPr>
            <a:r>
              <a:rPr lang="en-CA" dirty="0" smtClean="0"/>
              <a:t>Border agreement with US</a:t>
            </a:r>
          </a:p>
          <a:p>
            <a:pPr>
              <a:buFont typeface="Wingdings" pitchFamily="2" charset="2"/>
              <a:buChar char="Ø"/>
            </a:pPr>
            <a:r>
              <a:rPr lang="en-CA" dirty="0" smtClean="0"/>
              <a:t>Enforcement of employers on paper only</a:t>
            </a:r>
          </a:p>
          <a:p>
            <a:pPr>
              <a:buFont typeface="Wingdings" pitchFamily="2" charset="2"/>
              <a:buChar char="Ø"/>
            </a:pPr>
            <a:r>
              <a:rPr lang="en-CA" dirty="0" smtClean="0"/>
              <a:t>Harsh treatment of “irregular arrivals” even if bona fide refugees</a:t>
            </a:r>
            <a:endParaRPr lang="en-CA"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Emphasis on enforcement</a:t>
            </a:r>
            <a:endParaRPr lang="en-CA" dirty="0"/>
          </a:p>
        </p:txBody>
      </p:sp>
      <p:sp>
        <p:nvSpPr>
          <p:cNvPr id="3" name="Content Placeholder 2"/>
          <p:cNvSpPr>
            <a:spLocks noGrp="1"/>
          </p:cNvSpPr>
          <p:nvPr>
            <p:ph idx="1"/>
          </p:nvPr>
        </p:nvSpPr>
        <p:spPr/>
        <p:txBody>
          <a:bodyPr/>
          <a:lstStyle/>
          <a:p>
            <a:r>
              <a:rPr lang="en-CA" dirty="0" smtClean="0"/>
              <a:t>Lack of evidence to warrant some enforcement measures</a:t>
            </a:r>
          </a:p>
          <a:p>
            <a:r>
              <a:rPr lang="en-CA" dirty="0" smtClean="0"/>
              <a:t>Broad brush rather than targeted approach to enforcement</a:t>
            </a:r>
          </a:p>
          <a:p>
            <a:r>
              <a:rPr lang="en-CA" dirty="0" smtClean="0"/>
              <a:t>There are other areas that cry out for enforcement to protect vulnerable persons, such as agricultural workers, live-in care givers, low skilled temporary foreign workers</a:t>
            </a:r>
            <a:endParaRPr lang="en-CA"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Emphasis on enforcement</a:t>
            </a:r>
            <a:endParaRPr lang="en-CA" dirty="0"/>
          </a:p>
        </p:txBody>
      </p:sp>
      <p:sp>
        <p:nvSpPr>
          <p:cNvPr id="3" name="Content Placeholder 2"/>
          <p:cNvSpPr>
            <a:spLocks noGrp="1"/>
          </p:cNvSpPr>
          <p:nvPr>
            <p:ph idx="1"/>
          </p:nvPr>
        </p:nvSpPr>
        <p:spPr/>
        <p:txBody>
          <a:bodyPr/>
          <a:lstStyle/>
          <a:p>
            <a:r>
              <a:rPr lang="en-CA" dirty="0" smtClean="0"/>
              <a:t>Public will support immigration if legislation is followed, people do not abuse the system, and the system is fair</a:t>
            </a:r>
          </a:p>
          <a:p>
            <a:r>
              <a:rPr lang="en-CA" dirty="0" smtClean="0"/>
              <a:t>By imposing punitive measures, Canada may be losing the “delicate balance”</a:t>
            </a:r>
          </a:p>
          <a:p>
            <a:r>
              <a:rPr lang="en-CA" dirty="0" smtClean="0"/>
              <a:t>Negative messaging may result in loss of public support for immigration</a:t>
            </a:r>
            <a:endParaRPr lang="en-C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Redefining Roles &amp; Relationships</a:t>
            </a:r>
            <a:endParaRPr lang="en-CA" dirty="0"/>
          </a:p>
        </p:txBody>
      </p:sp>
      <p:sp>
        <p:nvSpPr>
          <p:cNvPr id="3" name="Content Placeholder 2"/>
          <p:cNvSpPr>
            <a:spLocks noGrp="1"/>
          </p:cNvSpPr>
          <p:nvPr>
            <p:ph idx="1"/>
          </p:nvPr>
        </p:nvSpPr>
        <p:spPr/>
        <p:txBody>
          <a:bodyPr/>
          <a:lstStyle/>
          <a:p>
            <a:pPr>
              <a:buNone/>
            </a:pPr>
            <a:r>
              <a:rPr lang="en-CA" b="1" dirty="0" smtClean="0"/>
              <a:t>Ministerial power and role of Parliament</a:t>
            </a:r>
          </a:p>
          <a:p>
            <a:pPr>
              <a:buFont typeface="Wingdings" pitchFamily="2" charset="2"/>
              <a:buChar char="§"/>
            </a:pPr>
            <a:r>
              <a:rPr lang="en-CA" dirty="0" smtClean="0"/>
              <a:t>Increased power to Minister and a move away from traditional democratic processes</a:t>
            </a:r>
            <a:endParaRPr lang="en-CA"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764704"/>
          </a:xfrm>
        </p:spPr>
        <p:txBody>
          <a:bodyPr/>
          <a:lstStyle/>
          <a:p>
            <a:r>
              <a:rPr lang="en-CA" sz="3600" dirty="0" smtClean="0"/>
              <a:t>Changes made by Ministerial Instruction in past 4 years.</a:t>
            </a:r>
            <a:endParaRPr lang="en-CA" sz="3600" dirty="0"/>
          </a:p>
        </p:txBody>
      </p:sp>
      <p:graphicFrame>
        <p:nvGraphicFramePr>
          <p:cNvPr id="4" name="Content Placeholder 3"/>
          <p:cNvGraphicFramePr>
            <a:graphicFrameLocks noGrp="1"/>
          </p:cNvGraphicFramePr>
          <p:nvPr>
            <p:ph idx="1"/>
          </p:nvPr>
        </p:nvGraphicFramePr>
        <p:xfrm>
          <a:off x="395536" y="1340768"/>
          <a:ext cx="8291264" cy="55172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Diagram 1"/>
          <p:cNvPicPr>
            <a:picLocks noChangeArrowheads="1"/>
          </p:cNvPicPr>
          <p:nvPr/>
        </p:nvPicPr>
        <p:blipFill>
          <a:blip r:embed="rId2" cstate="print"/>
          <a:srcRect t="-18935" b="-19086"/>
          <a:stretch>
            <a:fillRect/>
          </a:stretch>
        </p:blipFill>
        <p:spPr bwMode="auto">
          <a:xfrm>
            <a:off x="0" y="-387424"/>
            <a:ext cx="9144000" cy="77768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Proposed changes to expand use of Ministerial Instruction</a:t>
            </a:r>
            <a:endParaRPr lang="en-CA" sz="3600" dirty="0"/>
          </a:p>
        </p:txBody>
      </p:sp>
      <p:graphicFrame>
        <p:nvGraphicFramePr>
          <p:cNvPr id="4" name="Content Placeholder 3"/>
          <p:cNvGraphicFramePr>
            <a:graphicFrameLocks noGrp="1"/>
          </p:cNvGraphicFramePr>
          <p:nvPr>
            <p:ph idx="1"/>
          </p:nvPr>
        </p:nvGraphicFramePr>
        <p:xfrm>
          <a:off x="467544" y="1784350"/>
          <a:ext cx="8219256" cy="48130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dirty="0" smtClean="0"/>
              <a:t>REFUGEE HEALTH CUTS </a:t>
            </a:r>
            <a:endParaRPr lang="en-CA" dirty="0"/>
          </a:p>
        </p:txBody>
      </p:sp>
      <p:sp>
        <p:nvSpPr>
          <p:cNvPr id="3" name="Content Placeholder 2"/>
          <p:cNvSpPr>
            <a:spLocks noGrp="1"/>
          </p:cNvSpPr>
          <p:nvPr>
            <p:ph idx="1"/>
          </p:nvPr>
        </p:nvSpPr>
        <p:spPr/>
        <p:txBody>
          <a:bodyPr/>
          <a:lstStyle/>
          <a:p>
            <a:r>
              <a:rPr lang="en-CA" b="1" dirty="0" smtClean="0"/>
              <a:t>Implementation of IFHP Reform </a:t>
            </a:r>
          </a:p>
          <a:p>
            <a:pPr>
              <a:buNone/>
            </a:pPr>
            <a:r>
              <a:rPr lang="en-CA" dirty="0" smtClean="0"/>
              <a:t>	The order-in-council entitled </a:t>
            </a:r>
            <a:r>
              <a:rPr lang="en-CA" i="1" dirty="0" smtClean="0"/>
              <a:t>Order Respecting the Interim Federal Health Program, 2012 comes into force on June 30, 2012, and will apply to both current and future IFHP beneficiaries. </a:t>
            </a:r>
          </a:p>
          <a:p>
            <a:endParaRPr lang="en-CA"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dirty="0" smtClean="0"/>
              <a:t>REFUGEE HEALTH CUTS </a:t>
            </a:r>
            <a:endParaRPr lang="en-CA" dirty="0"/>
          </a:p>
        </p:txBody>
      </p:sp>
      <p:sp>
        <p:nvSpPr>
          <p:cNvPr id="3" name="Content Placeholder 2"/>
          <p:cNvSpPr>
            <a:spLocks noGrp="1"/>
          </p:cNvSpPr>
          <p:nvPr>
            <p:ph idx="1"/>
          </p:nvPr>
        </p:nvSpPr>
        <p:spPr/>
        <p:txBody>
          <a:bodyPr/>
          <a:lstStyle/>
          <a:p>
            <a:endParaRPr lang="en-CA" dirty="0" smtClean="0"/>
          </a:p>
          <a:p>
            <a:r>
              <a:rPr lang="en-CA" dirty="0" smtClean="0"/>
              <a:t>The services cuts will also affect the children of refugees, even those who suffer from asthma or other chronic illnesses. Their families will be unable to access medication unless they can afford the out-of-pocket expenses.</a:t>
            </a:r>
          </a:p>
          <a:p>
            <a:endParaRPr lang="en-CA"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547664" y="260648"/>
          <a:ext cx="6096000" cy="370840"/>
        </p:xfrm>
        <a:graphic>
          <a:graphicData uri="http://schemas.openxmlformats.org/drawingml/2006/table">
            <a:tbl>
              <a:tblPr firstRow="1" bandRow="1">
                <a:tableStyleId>{5C22544A-7EE6-4342-B048-85BDC9FD1C3A}</a:tableStyleId>
              </a:tblPr>
              <a:tblGrid>
                <a:gridCol w="6096000"/>
              </a:tblGrid>
              <a:tr h="370840">
                <a:tc>
                  <a:txBody>
                    <a:bodyPr/>
                    <a:lstStyle/>
                    <a:p>
                      <a:r>
                        <a:rPr lang="en-CA" dirty="0" smtClean="0"/>
                        <a:t>SUMMARY OF CHANGES TO THE IFH</a:t>
                      </a:r>
                      <a:r>
                        <a:rPr lang="en-CA" baseline="0" dirty="0" smtClean="0"/>
                        <a:t> PROGRAM</a:t>
                      </a:r>
                      <a:endParaRPr lang="en-CA" dirty="0"/>
                    </a:p>
                  </a:txBody>
                  <a:tcPr/>
                </a:tc>
              </a:tr>
            </a:tbl>
          </a:graphicData>
        </a:graphic>
      </p:graphicFrame>
      <p:grpSp>
        <p:nvGrpSpPr>
          <p:cNvPr id="15" name="Group 14"/>
          <p:cNvGrpSpPr/>
          <p:nvPr/>
        </p:nvGrpSpPr>
        <p:grpSpPr>
          <a:xfrm>
            <a:off x="899592" y="808251"/>
            <a:ext cx="7416824" cy="5789101"/>
            <a:chOff x="899592" y="692696"/>
            <a:chExt cx="7416824" cy="5789101"/>
          </a:xfrm>
        </p:grpSpPr>
        <p:pic>
          <p:nvPicPr>
            <p:cNvPr id="4" name="Picture 3" descr="IFH Summary chart_Page_1.jpg"/>
            <p:cNvPicPr>
              <a:picLocks noChangeAspect="1"/>
            </p:cNvPicPr>
            <p:nvPr/>
          </p:nvPicPr>
          <p:blipFill>
            <a:blip r:embed="rId2" cstate="print"/>
            <a:srcRect l="8153" t="24012" r="11678" b="25780"/>
            <a:stretch>
              <a:fillRect/>
            </a:stretch>
          </p:blipFill>
          <p:spPr>
            <a:xfrm>
              <a:off x="899592" y="692696"/>
              <a:ext cx="7416824" cy="5782609"/>
            </a:xfrm>
            <a:prstGeom prst="rect">
              <a:avLst/>
            </a:prstGeom>
          </p:spPr>
        </p:pic>
        <p:sp>
          <p:nvSpPr>
            <p:cNvPr id="13" name="TextBox 12"/>
            <p:cNvSpPr txBox="1"/>
            <p:nvPr/>
          </p:nvSpPr>
          <p:spPr>
            <a:xfrm>
              <a:off x="5724128" y="1772816"/>
              <a:ext cx="2448272" cy="4708981"/>
            </a:xfrm>
            <a:prstGeom prst="rect">
              <a:avLst/>
            </a:prstGeom>
            <a:solidFill>
              <a:schemeClr val="tx1"/>
            </a:solidFill>
          </p:spPr>
          <p:txBody>
            <a:bodyPr wrap="square" rtlCol="0">
              <a:spAutoFit/>
            </a:bodyPr>
            <a:lstStyle/>
            <a:p>
              <a:r>
                <a:rPr lang="en-CA" b="1" dirty="0" smtClean="0">
                  <a:solidFill>
                    <a:schemeClr val="bg1"/>
                  </a:solidFill>
                </a:rPr>
                <a:t> E</a:t>
              </a:r>
              <a:r>
                <a:rPr lang="en-CA" sz="1200" b="1" dirty="0" smtClean="0">
                  <a:solidFill>
                    <a:schemeClr val="bg1"/>
                  </a:solidFill>
                  <a:latin typeface="Times New Roman" pitchFamily="18" charset="0"/>
                  <a:cs typeface="Times New Roman" pitchFamily="18" charset="0"/>
                </a:rPr>
                <a:t>xpanded Health-Care Coverage</a:t>
              </a:r>
            </a:p>
            <a:p>
              <a:r>
                <a:rPr lang="en-CA" sz="1200" dirty="0" smtClean="0">
                  <a:solidFill>
                    <a:schemeClr val="bg1"/>
                  </a:solidFill>
                  <a:latin typeface="Times New Roman" pitchFamily="18" charset="0"/>
                  <a:cs typeface="Times New Roman" pitchFamily="18" charset="0"/>
                </a:rPr>
                <a:t>People covered include: </a:t>
              </a:r>
            </a:p>
            <a:p>
              <a:r>
                <a:rPr lang="en-CA" sz="1200" dirty="0" smtClean="0">
                  <a:solidFill>
                    <a:schemeClr val="bg1"/>
                  </a:solidFill>
                  <a:latin typeface="Times New Roman" pitchFamily="18" charset="0"/>
                  <a:cs typeface="Times New Roman" pitchFamily="18" charset="0"/>
                </a:rPr>
                <a:t>Individuals who are or were receiving income support through the Resettlement Assistance Program (RAP) or its equivalent in Quebec, including: </a:t>
              </a:r>
            </a:p>
            <a:p>
              <a:pPr lvl="1"/>
              <a:r>
                <a:rPr lang="en-CA" sz="1200" dirty="0" smtClean="0">
                  <a:solidFill>
                    <a:schemeClr val="bg1"/>
                  </a:solidFill>
                  <a:latin typeface="Times New Roman" pitchFamily="18" charset="0"/>
                  <a:cs typeface="Times New Roman" pitchFamily="18" charset="0"/>
                </a:rPr>
                <a:t>Government-Assisted Refugees (GARs);</a:t>
              </a:r>
            </a:p>
            <a:p>
              <a:pPr lvl="1"/>
              <a:r>
                <a:rPr lang="en-CA" sz="1200" dirty="0" smtClean="0">
                  <a:solidFill>
                    <a:schemeClr val="bg1"/>
                  </a:solidFill>
                  <a:latin typeface="Times New Roman" pitchFamily="18" charset="0"/>
                  <a:cs typeface="Times New Roman" pitchFamily="18" charset="0"/>
                </a:rPr>
                <a:t>Certain Visa-Office Referred Refugees (VORs);</a:t>
              </a:r>
            </a:p>
            <a:p>
              <a:pPr lvl="1"/>
              <a:r>
                <a:rPr lang="en-CA" sz="1200" dirty="0" smtClean="0">
                  <a:solidFill>
                    <a:schemeClr val="bg1"/>
                  </a:solidFill>
                  <a:latin typeface="Times New Roman" pitchFamily="18" charset="0"/>
                  <a:cs typeface="Times New Roman" pitchFamily="18" charset="0"/>
                </a:rPr>
                <a:t>Joint Assistance Sponsorship Program Refugees (JASP); and</a:t>
              </a:r>
            </a:p>
            <a:p>
              <a:pPr lvl="1"/>
              <a:r>
                <a:rPr lang="en-CA" sz="1200" dirty="0" smtClean="0">
                  <a:solidFill>
                    <a:schemeClr val="bg1"/>
                  </a:solidFill>
                  <a:latin typeface="Times New Roman" pitchFamily="18" charset="0"/>
                  <a:cs typeface="Times New Roman" pitchFamily="18" charset="0"/>
                </a:rPr>
                <a:t>Certain people who are being resettled in Canada as a result of a public policy or humanitarian and compassionate considerations on the Minister’s own initiative. </a:t>
              </a:r>
            </a:p>
            <a:p>
              <a:pPr lvl="1"/>
              <a:endParaRPr lang="en-CA" sz="1200" dirty="0" smtClean="0">
                <a:solidFill>
                  <a:schemeClr val="bg1"/>
                </a:solidFill>
                <a:latin typeface="Times New Roman" pitchFamily="18" charset="0"/>
                <a:cs typeface="Times New Roman" pitchFamily="18" charset="0"/>
              </a:endParaRPr>
            </a:p>
            <a:p>
              <a:pPr lvl="1"/>
              <a:r>
                <a:rPr lang="en-CA" sz="1200" b="1" dirty="0" smtClean="0">
                  <a:solidFill>
                    <a:schemeClr val="bg1"/>
                  </a:solidFill>
                  <a:latin typeface="Times New Roman" pitchFamily="18" charset="0"/>
                  <a:cs typeface="Times New Roman" pitchFamily="18" charset="0"/>
                </a:rPr>
                <a:t>No changes</a:t>
              </a:r>
            </a:p>
            <a:p>
              <a:r>
                <a:rPr lang="en-CA" dirty="0" smtClean="0"/>
                <a:t>g</a:t>
              </a:r>
              <a:endParaRPr lang="en-CA" dirty="0"/>
            </a:p>
          </p:txBody>
        </p:sp>
      </p:gr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FH Summary chart_Page_2.jpg"/>
          <p:cNvPicPr>
            <a:picLocks noChangeAspect="1"/>
          </p:cNvPicPr>
          <p:nvPr/>
        </p:nvPicPr>
        <p:blipFill>
          <a:blip r:embed="rId2" cstate="print"/>
          <a:srcRect l="7877" t="6951" r="13312" b="39500"/>
          <a:stretch>
            <a:fillRect/>
          </a:stretch>
        </p:blipFill>
        <p:spPr>
          <a:xfrm>
            <a:off x="946265" y="144016"/>
            <a:ext cx="7584763" cy="666936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FH Summary chart_Page_3.jpg"/>
          <p:cNvPicPr>
            <a:picLocks noChangeAspect="1"/>
          </p:cNvPicPr>
          <p:nvPr/>
        </p:nvPicPr>
        <p:blipFill>
          <a:blip r:embed="rId2" cstate="print"/>
          <a:srcRect l="7877" t="7373" r="13312" b="36904"/>
          <a:stretch>
            <a:fillRect/>
          </a:stretch>
        </p:blipFill>
        <p:spPr>
          <a:xfrm>
            <a:off x="866936" y="116632"/>
            <a:ext cx="7809520" cy="6552728"/>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FH Summary chart_Page_4.jpg"/>
          <p:cNvPicPr>
            <a:picLocks noChangeAspect="1"/>
          </p:cNvPicPr>
          <p:nvPr/>
        </p:nvPicPr>
        <p:blipFill>
          <a:blip r:embed="rId2" cstate="print"/>
          <a:srcRect l="7877" t="6951" r="13312" b="36350"/>
          <a:stretch>
            <a:fillRect/>
          </a:stretch>
        </p:blipFill>
        <p:spPr>
          <a:xfrm>
            <a:off x="827584" y="116632"/>
            <a:ext cx="7939549" cy="6624736"/>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899592" y="72008"/>
            <a:ext cx="7776864" cy="6669360"/>
            <a:chOff x="2339752" y="476672"/>
            <a:chExt cx="4176464" cy="3816424"/>
          </a:xfrm>
        </p:grpSpPr>
        <p:pic>
          <p:nvPicPr>
            <p:cNvPr id="4" name="Picture 3" descr="IFH Summary chart_Page_5.jpg"/>
            <p:cNvPicPr>
              <a:picLocks noChangeAspect="1"/>
            </p:cNvPicPr>
            <p:nvPr/>
          </p:nvPicPr>
          <p:blipFill>
            <a:blip r:embed="rId2" cstate="print"/>
            <a:srcRect l="7877" t="6951" r="13312" b="45800"/>
            <a:stretch>
              <a:fillRect/>
            </a:stretch>
          </p:blipFill>
          <p:spPr>
            <a:xfrm>
              <a:off x="2339752" y="476672"/>
              <a:ext cx="4176464" cy="3240360"/>
            </a:xfrm>
            <a:prstGeom prst="rect">
              <a:avLst/>
            </a:prstGeom>
          </p:spPr>
        </p:pic>
        <p:pic>
          <p:nvPicPr>
            <p:cNvPr id="5" name="Picture 4" descr="IFH Summary chart_Page_5.jpg"/>
            <p:cNvPicPr>
              <a:picLocks noChangeAspect="1"/>
            </p:cNvPicPr>
            <p:nvPr/>
          </p:nvPicPr>
          <p:blipFill>
            <a:blip r:embed="rId2" cstate="print"/>
            <a:srcRect l="7877" t="67850" r="13312" b="23750"/>
            <a:stretch>
              <a:fillRect/>
            </a:stretch>
          </p:blipFill>
          <p:spPr>
            <a:xfrm>
              <a:off x="2339752" y="3717032"/>
              <a:ext cx="4176464" cy="576064"/>
            </a:xfrm>
            <a:prstGeom prst="rect">
              <a:avLst/>
            </a:prstGeom>
          </p:spPr>
        </p:pic>
      </p:gr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FH Summary chart_Page_6.jpg"/>
          <p:cNvPicPr>
            <a:picLocks noChangeAspect="1"/>
          </p:cNvPicPr>
          <p:nvPr/>
        </p:nvPicPr>
        <p:blipFill>
          <a:blip r:embed="rId2" cstate="print"/>
          <a:srcRect l="7877" t="7441" r="13312" b="70999"/>
          <a:stretch>
            <a:fillRect/>
          </a:stretch>
        </p:blipFill>
        <p:spPr>
          <a:xfrm>
            <a:off x="467544" y="692696"/>
            <a:ext cx="8424936" cy="3168352"/>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Conclusion</a:t>
            </a:r>
            <a:endParaRPr lang="en-CA" dirty="0"/>
          </a:p>
        </p:txBody>
      </p:sp>
      <p:sp>
        <p:nvSpPr>
          <p:cNvPr id="3" name="Content Placeholder 2"/>
          <p:cNvSpPr>
            <a:spLocks noGrp="1"/>
          </p:cNvSpPr>
          <p:nvPr>
            <p:ph idx="1"/>
          </p:nvPr>
        </p:nvSpPr>
        <p:spPr>
          <a:xfrm>
            <a:off x="914400" y="1484784"/>
            <a:ext cx="7772400" cy="4870776"/>
          </a:xfrm>
        </p:spPr>
        <p:txBody>
          <a:bodyPr>
            <a:normAutofit fontScale="92500" lnSpcReduction="10000"/>
          </a:bodyPr>
          <a:lstStyle/>
          <a:p>
            <a:r>
              <a:rPr lang="en-CA" dirty="0" smtClean="0"/>
              <a:t>Fast decisions/fast removals</a:t>
            </a:r>
          </a:p>
          <a:p>
            <a:r>
              <a:rPr lang="en-CA" dirty="0" smtClean="0"/>
              <a:t>No employment/no money</a:t>
            </a:r>
          </a:p>
          <a:p>
            <a:r>
              <a:rPr lang="en-CA" dirty="0" smtClean="0"/>
              <a:t>Lack of legal aid</a:t>
            </a:r>
          </a:p>
          <a:p>
            <a:r>
              <a:rPr lang="en-CA" dirty="0" smtClean="0"/>
              <a:t>More incorrect negative decisions</a:t>
            </a:r>
          </a:p>
          <a:p>
            <a:r>
              <a:rPr lang="en-CA" dirty="0" smtClean="0"/>
              <a:t>More claimants going underground or seeking sanctuary</a:t>
            </a:r>
          </a:p>
          <a:p>
            <a:r>
              <a:rPr lang="en-CA" dirty="0" smtClean="0"/>
              <a:t>Fewer claimants in long-term limbo</a:t>
            </a:r>
          </a:p>
          <a:p>
            <a:r>
              <a:rPr lang="en-CA" dirty="0" smtClean="0"/>
              <a:t>Fewer humanitarian solutions</a:t>
            </a:r>
          </a:p>
          <a:p>
            <a:r>
              <a:rPr lang="en-CA" dirty="0" smtClean="0"/>
              <a:t>Potential system breakdown</a:t>
            </a:r>
          </a:p>
          <a:p>
            <a:r>
              <a:rPr lang="en-CA" dirty="0" smtClean="0"/>
              <a:t>Institutional alienation and loss of public support</a:t>
            </a:r>
          </a:p>
          <a:p>
            <a:endParaRPr lang="en-CA" dirty="0" smtClean="0"/>
          </a:p>
          <a:p>
            <a:endParaRPr lang="en-CA" dirty="0" smtClean="0"/>
          </a:p>
          <a:p>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b="1" dirty="0" smtClean="0"/>
              <a:t>REFUGEE HEALTH CUTS </a:t>
            </a:r>
            <a:endParaRPr lang="en-CA" dirty="0"/>
          </a:p>
        </p:txBody>
      </p:sp>
      <p:sp>
        <p:nvSpPr>
          <p:cNvPr id="3" name="Content Placeholder 2"/>
          <p:cNvSpPr>
            <a:spLocks noGrp="1"/>
          </p:cNvSpPr>
          <p:nvPr>
            <p:ph idx="1"/>
          </p:nvPr>
        </p:nvSpPr>
        <p:spPr/>
        <p:txBody>
          <a:bodyPr/>
          <a:lstStyle/>
          <a:p>
            <a:endParaRPr lang="en-CA" dirty="0" smtClean="0"/>
          </a:p>
          <a:p>
            <a:r>
              <a:rPr lang="en-CA" dirty="0" smtClean="0"/>
              <a:t>The services cuts will also affect the children of refugees, even those who suffer from asthma or other chronic illnesses. Their families will be unable to access medication unless they can afford the out-of-pocket expenses.</a:t>
            </a:r>
          </a:p>
          <a:p>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547664" y="260648"/>
          <a:ext cx="6096000" cy="370840"/>
        </p:xfrm>
        <a:graphic>
          <a:graphicData uri="http://schemas.openxmlformats.org/drawingml/2006/table">
            <a:tbl>
              <a:tblPr firstRow="1" bandRow="1">
                <a:tableStyleId>{5C22544A-7EE6-4342-B048-85BDC9FD1C3A}</a:tableStyleId>
              </a:tblPr>
              <a:tblGrid>
                <a:gridCol w="6096000"/>
              </a:tblGrid>
              <a:tr h="370840">
                <a:tc>
                  <a:txBody>
                    <a:bodyPr/>
                    <a:lstStyle/>
                    <a:p>
                      <a:r>
                        <a:rPr lang="en-CA" dirty="0" smtClean="0"/>
                        <a:t>SUMMARY OF CHANGES TO THE IFH</a:t>
                      </a:r>
                      <a:r>
                        <a:rPr lang="en-CA" baseline="0" dirty="0" smtClean="0"/>
                        <a:t> PROGRAM</a:t>
                      </a:r>
                      <a:endParaRPr lang="en-CA" dirty="0"/>
                    </a:p>
                  </a:txBody>
                  <a:tcPr/>
                </a:tc>
              </a:tr>
            </a:tbl>
          </a:graphicData>
        </a:graphic>
      </p:graphicFrame>
      <p:grpSp>
        <p:nvGrpSpPr>
          <p:cNvPr id="2" name="Group 14"/>
          <p:cNvGrpSpPr/>
          <p:nvPr/>
        </p:nvGrpSpPr>
        <p:grpSpPr>
          <a:xfrm>
            <a:off x="899592" y="808251"/>
            <a:ext cx="7416824" cy="5789101"/>
            <a:chOff x="899592" y="692696"/>
            <a:chExt cx="7416824" cy="5789101"/>
          </a:xfrm>
        </p:grpSpPr>
        <p:pic>
          <p:nvPicPr>
            <p:cNvPr id="4" name="Picture 3" descr="IFH Summary chart_Page_1.jpg"/>
            <p:cNvPicPr>
              <a:picLocks noChangeAspect="1"/>
            </p:cNvPicPr>
            <p:nvPr/>
          </p:nvPicPr>
          <p:blipFill>
            <a:blip r:embed="rId2" cstate="print"/>
            <a:srcRect l="8153" t="24012" r="11678" b="25780"/>
            <a:stretch>
              <a:fillRect/>
            </a:stretch>
          </p:blipFill>
          <p:spPr>
            <a:xfrm>
              <a:off x="899592" y="692696"/>
              <a:ext cx="7416824" cy="5782609"/>
            </a:xfrm>
            <a:prstGeom prst="rect">
              <a:avLst/>
            </a:prstGeom>
          </p:spPr>
        </p:pic>
        <p:sp>
          <p:nvSpPr>
            <p:cNvPr id="13" name="TextBox 12"/>
            <p:cNvSpPr txBox="1"/>
            <p:nvPr/>
          </p:nvSpPr>
          <p:spPr>
            <a:xfrm>
              <a:off x="5724128" y="1772816"/>
              <a:ext cx="2448272" cy="4708981"/>
            </a:xfrm>
            <a:prstGeom prst="rect">
              <a:avLst/>
            </a:prstGeom>
            <a:solidFill>
              <a:schemeClr val="tx1"/>
            </a:solidFill>
          </p:spPr>
          <p:txBody>
            <a:bodyPr wrap="square" rtlCol="0">
              <a:spAutoFit/>
            </a:bodyPr>
            <a:lstStyle/>
            <a:p>
              <a:r>
                <a:rPr lang="en-CA" b="1" dirty="0" smtClean="0">
                  <a:solidFill>
                    <a:schemeClr val="bg1"/>
                  </a:solidFill>
                </a:rPr>
                <a:t> E</a:t>
              </a:r>
              <a:r>
                <a:rPr lang="en-CA" sz="1200" b="1" dirty="0" smtClean="0">
                  <a:solidFill>
                    <a:schemeClr val="bg1"/>
                  </a:solidFill>
                  <a:latin typeface="Times New Roman" pitchFamily="18" charset="0"/>
                  <a:cs typeface="Times New Roman" pitchFamily="18" charset="0"/>
                </a:rPr>
                <a:t>xpanded Health-Care Coverage</a:t>
              </a:r>
            </a:p>
            <a:p>
              <a:r>
                <a:rPr lang="en-CA" sz="1200" dirty="0" smtClean="0">
                  <a:solidFill>
                    <a:schemeClr val="bg1"/>
                  </a:solidFill>
                  <a:latin typeface="Times New Roman" pitchFamily="18" charset="0"/>
                  <a:cs typeface="Times New Roman" pitchFamily="18" charset="0"/>
                </a:rPr>
                <a:t>People covered include: </a:t>
              </a:r>
            </a:p>
            <a:p>
              <a:r>
                <a:rPr lang="en-CA" sz="1200" dirty="0" smtClean="0">
                  <a:solidFill>
                    <a:schemeClr val="bg1"/>
                  </a:solidFill>
                  <a:latin typeface="Times New Roman" pitchFamily="18" charset="0"/>
                  <a:cs typeface="Times New Roman" pitchFamily="18" charset="0"/>
                </a:rPr>
                <a:t>Individuals who are or were receiving income support through the Resettlement Assistance Program (RAP) or its equivalent in Quebec, including: </a:t>
              </a:r>
            </a:p>
            <a:p>
              <a:pPr lvl="1"/>
              <a:r>
                <a:rPr lang="en-CA" sz="1200" dirty="0" smtClean="0">
                  <a:solidFill>
                    <a:schemeClr val="bg1"/>
                  </a:solidFill>
                  <a:latin typeface="Times New Roman" pitchFamily="18" charset="0"/>
                  <a:cs typeface="Times New Roman" pitchFamily="18" charset="0"/>
                </a:rPr>
                <a:t>Government-Assisted Refugees (GARs);</a:t>
              </a:r>
            </a:p>
            <a:p>
              <a:pPr lvl="1"/>
              <a:r>
                <a:rPr lang="en-CA" sz="1200" dirty="0" smtClean="0">
                  <a:solidFill>
                    <a:schemeClr val="bg1"/>
                  </a:solidFill>
                  <a:latin typeface="Times New Roman" pitchFamily="18" charset="0"/>
                  <a:cs typeface="Times New Roman" pitchFamily="18" charset="0"/>
                </a:rPr>
                <a:t>Certain Visa-Office Referred Refugees (VORs);</a:t>
              </a:r>
            </a:p>
            <a:p>
              <a:pPr lvl="1"/>
              <a:r>
                <a:rPr lang="en-CA" sz="1200" dirty="0" smtClean="0">
                  <a:solidFill>
                    <a:schemeClr val="bg1"/>
                  </a:solidFill>
                  <a:latin typeface="Times New Roman" pitchFamily="18" charset="0"/>
                  <a:cs typeface="Times New Roman" pitchFamily="18" charset="0"/>
                </a:rPr>
                <a:t>Joint Assistance Sponsorship Program Refugees (JASP); and</a:t>
              </a:r>
            </a:p>
            <a:p>
              <a:pPr lvl="1"/>
              <a:r>
                <a:rPr lang="en-CA" sz="1200" dirty="0" smtClean="0">
                  <a:solidFill>
                    <a:schemeClr val="bg1"/>
                  </a:solidFill>
                  <a:latin typeface="Times New Roman" pitchFamily="18" charset="0"/>
                  <a:cs typeface="Times New Roman" pitchFamily="18" charset="0"/>
                </a:rPr>
                <a:t>Certain people who are being resettled in Canada as a result of a public policy or humanitarian and compassionate considerations on the Minister’s own initiative. </a:t>
              </a:r>
            </a:p>
            <a:p>
              <a:pPr lvl="1"/>
              <a:endParaRPr lang="en-CA" sz="1200" dirty="0" smtClean="0">
                <a:solidFill>
                  <a:schemeClr val="bg1"/>
                </a:solidFill>
                <a:latin typeface="Times New Roman" pitchFamily="18" charset="0"/>
                <a:cs typeface="Times New Roman" pitchFamily="18" charset="0"/>
              </a:endParaRPr>
            </a:p>
            <a:p>
              <a:pPr lvl="1"/>
              <a:r>
                <a:rPr lang="en-CA" sz="1200" b="1" dirty="0" smtClean="0">
                  <a:solidFill>
                    <a:schemeClr val="bg1"/>
                  </a:solidFill>
                  <a:latin typeface="Times New Roman" pitchFamily="18" charset="0"/>
                  <a:cs typeface="Times New Roman" pitchFamily="18" charset="0"/>
                </a:rPr>
                <a:t>No changes</a:t>
              </a:r>
            </a:p>
            <a:p>
              <a:r>
                <a:rPr lang="en-CA" dirty="0" smtClean="0"/>
                <a:t>g</a:t>
              </a:r>
              <a:endParaRPr lang="en-CA" dirty="0"/>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FH Summary chart_Page_2.jpg"/>
          <p:cNvPicPr>
            <a:picLocks noChangeAspect="1"/>
          </p:cNvPicPr>
          <p:nvPr/>
        </p:nvPicPr>
        <p:blipFill>
          <a:blip r:embed="rId2" cstate="print"/>
          <a:srcRect l="7877" t="6951" r="13312" b="39500"/>
          <a:stretch>
            <a:fillRect/>
          </a:stretch>
        </p:blipFill>
        <p:spPr>
          <a:xfrm>
            <a:off x="946265" y="144016"/>
            <a:ext cx="7584763" cy="666936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FH Summary chart_Page_3.jpg"/>
          <p:cNvPicPr>
            <a:picLocks noChangeAspect="1"/>
          </p:cNvPicPr>
          <p:nvPr/>
        </p:nvPicPr>
        <p:blipFill>
          <a:blip r:embed="rId2" cstate="print"/>
          <a:srcRect l="7877" t="7373" r="13312" b="36904"/>
          <a:stretch>
            <a:fillRect/>
          </a:stretch>
        </p:blipFill>
        <p:spPr>
          <a:xfrm>
            <a:off x="866936" y="116632"/>
            <a:ext cx="7809520" cy="655272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FH Summary chart_Page_4.jpg"/>
          <p:cNvPicPr>
            <a:picLocks noChangeAspect="1"/>
          </p:cNvPicPr>
          <p:nvPr/>
        </p:nvPicPr>
        <p:blipFill>
          <a:blip r:embed="rId2" cstate="print"/>
          <a:srcRect l="7877" t="6951" r="13312" b="36350"/>
          <a:stretch>
            <a:fillRect/>
          </a:stretch>
        </p:blipFill>
        <p:spPr>
          <a:xfrm>
            <a:off x="827584" y="116632"/>
            <a:ext cx="7939549" cy="662473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899592" y="72008"/>
            <a:ext cx="7776864" cy="6669360"/>
            <a:chOff x="2339752" y="476672"/>
            <a:chExt cx="4176464" cy="3816424"/>
          </a:xfrm>
        </p:grpSpPr>
        <p:pic>
          <p:nvPicPr>
            <p:cNvPr id="4" name="Picture 3" descr="IFH Summary chart_Page_5.jpg"/>
            <p:cNvPicPr>
              <a:picLocks noChangeAspect="1"/>
            </p:cNvPicPr>
            <p:nvPr/>
          </p:nvPicPr>
          <p:blipFill>
            <a:blip r:embed="rId2" cstate="print"/>
            <a:srcRect l="7877" t="6951" r="13312" b="45800"/>
            <a:stretch>
              <a:fillRect/>
            </a:stretch>
          </p:blipFill>
          <p:spPr>
            <a:xfrm>
              <a:off x="2339752" y="476672"/>
              <a:ext cx="4176464" cy="3240360"/>
            </a:xfrm>
            <a:prstGeom prst="rect">
              <a:avLst/>
            </a:prstGeom>
          </p:spPr>
        </p:pic>
        <p:pic>
          <p:nvPicPr>
            <p:cNvPr id="5" name="Picture 4" descr="IFH Summary chart_Page_5.jpg"/>
            <p:cNvPicPr>
              <a:picLocks noChangeAspect="1"/>
            </p:cNvPicPr>
            <p:nvPr/>
          </p:nvPicPr>
          <p:blipFill>
            <a:blip r:embed="rId2" cstate="print"/>
            <a:srcRect l="7877" t="67850" r="13312" b="23750"/>
            <a:stretch>
              <a:fillRect/>
            </a:stretch>
          </p:blipFill>
          <p:spPr>
            <a:xfrm>
              <a:off x="2339752" y="3717032"/>
              <a:ext cx="4176464" cy="576064"/>
            </a:xfrm>
            <a:prstGeom prst="rect">
              <a:avLst/>
            </a:prstGeom>
          </p:spPr>
        </p:pic>
      </p:gr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1226</TotalTime>
  <Words>1778</Words>
  <Application>Microsoft Office PowerPoint</Application>
  <PresentationFormat>On-screen Show (4:3)</PresentationFormat>
  <Paragraphs>233</Paragraphs>
  <Slides>39</Slides>
  <Notes>2</Notes>
  <HiddenSlides>0</HiddenSlides>
  <MMClips>0</MMClips>
  <ScaleCrop>false</ScaleCrop>
  <HeadingPairs>
    <vt:vector size="4" baseType="variant">
      <vt:variant>
        <vt:lpstr>Theme</vt:lpstr>
      </vt:variant>
      <vt:variant>
        <vt:i4>2</vt:i4>
      </vt:variant>
      <vt:variant>
        <vt:lpstr>Slide Titles</vt:lpstr>
      </vt:variant>
      <vt:variant>
        <vt:i4>39</vt:i4>
      </vt:variant>
    </vt:vector>
  </HeadingPairs>
  <TitlesOfParts>
    <vt:vector size="41" baseType="lpstr">
      <vt:lpstr>Metro</vt:lpstr>
      <vt:lpstr>Opulent</vt:lpstr>
      <vt:lpstr>CHANGES IN CANADA’S  REFUGEE LAW    Supported by</vt:lpstr>
      <vt:lpstr>Pace and Scope of Change</vt:lpstr>
      <vt:lpstr>Slide 3</vt:lpstr>
      <vt:lpstr>REFUGEE HEALTH CUTS </vt:lpstr>
      <vt:lpstr>Slide 5</vt:lpstr>
      <vt:lpstr>Slide 6</vt:lpstr>
      <vt:lpstr>Slide 7</vt:lpstr>
      <vt:lpstr>Slide 8</vt:lpstr>
      <vt:lpstr>Slide 9</vt:lpstr>
      <vt:lpstr>Slide 10</vt:lpstr>
      <vt:lpstr>Slide 11</vt:lpstr>
      <vt:lpstr>Bill C-31: Protecting Canada’s Immigration System Act </vt:lpstr>
      <vt:lpstr>Regular Refugee Claimants:  216 Days </vt:lpstr>
      <vt:lpstr>Designated Country of Origin (DCO):  60 days  </vt:lpstr>
      <vt:lpstr>DCO continued</vt:lpstr>
      <vt:lpstr>Designated Irregular arrivals</vt:lpstr>
      <vt:lpstr>Consequences of designation... </vt:lpstr>
      <vt:lpstr>Slide 18</vt:lpstr>
      <vt:lpstr>Loss of permanent residence</vt:lpstr>
      <vt:lpstr>Refugees Selected Abroad</vt:lpstr>
      <vt:lpstr>Refugees selected abroad</vt:lpstr>
      <vt:lpstr>Citizenship</vt:lpstr>
      <vt:lpstr>Citizenship</vt:lpstr>
      <vt:lpstr>Emphasis on Enforcement</vt:lpstr>
      <vt:lpstr>Emphasis on Enforcement</vt:lpstr>
      <vt:lpstr>Emphasis on enforcement</vt:lpstr>
      <vt:lpstr>Emphasis on enforcement</vt:lpstr>
      <vt:lpstr>Redefining Roles &amp; Relationships</vt:lpstr>
      <vt:lpstr>Changes made by Ministerial Instruction in past 4 years.</vt:lpstr>
      <vt:lpstr>Proposed changes to expand use of Ministerial Instruction</vt:lpstr>
      <vt:lpstr>REFUGEE HEALTH CUTS </vt:lpstr>
      <vt:lpstr>REFUGEE HEALTH CUTS </vt:lpstr>
      <vt:lpstr>Slide 33</vt:lpstr>
      <vt:lpstr>Slide 34</vt:lpstr>
      <vt:lpstr>Slide 35</vt:lpstr>
      <vt:lpstr>Slide 36</vt:lpstr>
      <vt:lpstr>Slide 37</vt:lpstr>
      <vt:lpstr>Slide 38</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Workstation4</dc:creator>
  <cp:lastModifiedBy>Carolina Teves</cp:lastModifiedBy>
  <cp:revision>133</cp:revision>
  <dcterms:created xsi:type="dcterms:W3CDTF">2012-06-25T15:55:54Z</dcterms:created>
  <dcterms:modified xsi:type="dcterms:W3CDTF">2012-07-12T14:31:54Z</dcterms:modified>
</cp:coreProperties>
</file>